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76" r:id="rId8"/>
    <p:sldId id="263" r:id="rId9"/>
    <p:sldId id="264" r:id="rId10"/>
    <p:sldId id="266" r:id="rId11"/>
    <p:sldId id="267" r:id="rId12"/>
    <p:sldId id="269" r:id="rId13"/>
    <p:sldId id="275" r:id="rId14"/>
    <p:sldId id="270" r:id="rId15"/>
    <p:sldId id="271" r:id="rId16"/>
    <p:sldId id="272" r:id="rId17"/>
    <p:sldId id="274" r:id="rId18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A162A963-FD39-4D91-BF99-7F46ED2EF5D3}" type="datetimeFigureOut">
              <a:rPr lang="en-US"/>
              <a:pPr>
                <a:defRPr/>
              </a:pPr>
              <a:t>7/20/2012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621C70F-D669-4CF7-8128-036B67DB24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3055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eaLnBrk="1" hangingPunct="1"/>
            <a:fld id="{0FCF9B10-DFBD-421B-B64E-71394FCA52B9}" type="slidenum">
              <a:rPr lang="en-US" smtClean="0"/>
              <a:pPr eaLnBrk="1" hangingPunct="1"/>
              <a:t>1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339 h 1906"/>
                <a:gd name="T4" fmla="*/ 5830 w 5740"/>
                <a:gd name="T5" fmla="*/ 1339 h 1906"/>
                <a:gd name="T6" fmla="*/ 583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227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pPr lvl="0"/>
            <a:r>
              <a:rPr lang="fr-FR" noProof="0" smtClean="0"/>
              <a:t>Cliquez pour modifier le style du titre</a:t>
            </a:r>
          </a:p>
        </p:txBody>
      </p:sp>
      <p:sp>
        <p:nvSpPr>
          <p:cNvPr id="9228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fr-FR" noProof="0" smtClean="0"/>
              <a:t>Cliquez pour modifier le style des sous-titres du masque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FE4EFF-7025-427B-A0B0-9FABB28385ED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9803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BA9F19-9410-4375-B1FE-BDAE65D362F7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8583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158FAD-D8E3-40BA-AF54-DD0B1EA971E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8114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421FC3-C55B-4DCC-9AB3-FF13BFE1973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6356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032D8B-A5AC-4C36-A483-B19BCAE1FCB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8902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0615FE-C5C7-4877-AA7A-35E3926E5477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8308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80A6C2-3D76-4FED-9C4A-87B17907FCE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3104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D15503-16BA-4634-84FC-19CB72BA7A2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3015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5653F9-A588-49D9-B060-8792C75A77A5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8311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7D57FE-0238-4EA8-880C-8E1F427D578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2285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3A8225-793C-45F3-BA9C-1EB7CC8B77B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4955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9D127098-3BB4-431C-9E20-918A230C440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198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199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200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8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2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8203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4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339 h 1906"/>
                <a:gd name="T4" fmla="*/ 5830 w 5740"/>
                <a:gd name="T5" fmla="*/ 1339 h 1906"/>
                <a:gd name="T6" fmla="*/ 583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05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8206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20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2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5400" smtClean="0">
                <a:solidFill>
                  <a:schemeClr val="hlink"/>
                </a:solidFill>
                <a:latin typeface="Zawgyi-One" pitchFamily="18" charset="2"/>
                <a:cs typeface="Zawgyi-One" pitchFamily="18" charset="2"/>
              </a:rPr>
              <a:t>ျမန္မာႏိုင္ငံ အမ်ဳိးသား လူ႔အခြင့္အေရးေကာ္မရွင္</a:t>
            </a:r>
            <a:endParaRPr lang="fr-FR" sz="5400" smtClean="0">
              <a:solidFill>
                <a:schemeClr val="hlink"/>
              </a:solidFill>
              <a:latin typeface="Zawgyi-One" pitchFamily="18" charset="2"/>
              <a:cs typeface="Zawgyi-One" pitchFamily="18" charset="2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76375" y="5516563"/>
            <a:ext cx="6400800" cy="9604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fr-FR" sz="1800" dirty="0" smtClean="0">
              <a:latin typeface="Zawgyi-One" pitchFamily="18" charset="2"/>
              <a:cs typeface="Zawgyi-One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MNHRC </a:t>
            </a:r>
            <a:r>
              <a:rPr lang="fr-FR" smtClean="0">
                <a:solidFill>
                  <a:schemeClr val="hlink"/>
                </a:solidFill>
                <a:latin typeface="Zawgyi-One" pitchFamily="18" charset="2"/>
                <a:cs typeface="Zawgyi-One" pitchFamily="18" charset="2"/>
              </a:rPr>
              <a:t>၏တာဝန္မ်ား</a:t>
            </a:r>
            <a:endParaRPr lang="fr-FR" smtClean="0">
              <a:solidFill>
                <a:srgbClr val="FFCC00"/>
              </a:solidFill>
              <a:latin typeface="Zawgyi-One" pitchFamily="18" charset="2"/>
              <a:cs typeface="Zawgyi-One" pitchFamily="18" charset="2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GB" dirty="0" smtClean="0">
                <a:latin typeface="Zawgyi-One" pitchFamily="18" charset="2"/>
                <a:cs typeface="Zawgyi-One" pitchFamily="18" charset="2"/>
              </a:rPr>
              <a:t>	</a:t>
            </a:r>
            <a:r>
              <a:rPr lang="en-GB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NHRI </a:t>
            </a:r>
            <a:r>
              <a:rPr lang="en-US" sz="2400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မ်ား</a:t>
            </a:r>
            <a:r>
              <a:rPr lang="en-US" sz="2400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၌ </a:t>
            </a:r>
            <a:r>
              <a:rPr lang="en-US" sz="2400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ေဒသတြင္း</a:t>
            </a:r>
            <a:r>
              <a:rPr lang="en-US" sz="2400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ႏွင့္ ႏ</a:t>
            </a:r>
            <a:r>
              <a:rPr lang="en-US" sz="2400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ိုင္ငံတကာအဖြဲ</a:t>
            </a:r>
            <a:r>
              <a:rPr lang="en-US" sz="2400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႔ႀ</a:t>
            </a:r>
            <a:r>
              <a:rPr lang="en-US" sz="2400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ကီးမ်ား</a:t>
            </a:r>
            <a:r>
              <a:rPr lang="en-US" sz="2400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ႏွင့္ </a:t>
            </a:r>
            <a:r>
              <a:rPr lang="en-US" sz="2400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ပူးေပါင္း</a:t>
            </a:r>
            <a:r>
              <a:rPr lang="en-US" sz="2400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ေဆာင္ရြက္ခြင</a:t>
            </a:r>
            <a:r>
              <a:rPr lang="en-US" sz="2400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400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အာဏာ</a:t>
            </a:r>
            <a:r>
              <a:rPr lang="en-US" sz="2400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ရွိသင</a:t>
            </a:r>
            <a:r>
              <a:rPr lang="en-US" sz="2400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400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သည</a:t>
            </a:r>
            <a:r>
              <a:rPr lang="en-US" sz="2400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</a:t>
            </a:r>
            <a:endParaRPr lang="en-GB" sz="2400" b="1" dirty="0" smtClean="0">
              <a:solidFill>
                <a:srgbClr val="FF0000"/>
              </a:solidFill>
              <a:latin typeface="Zawgyi-One" pitchFamily="18" charset="2"/>
              <a:cs typeface="Zawgyi-One" pitchFamily="18" charset="2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GB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	NHRI </a:t>
            </a:r>
            <a:r>
              <a:rPr lang="en-US" sz="2400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မ်ားသည</a:t>
            </a:r>
            <a:r>
              <a:rPr lang="en-US" sz="2400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 ႏ</a:t>
            </a:r>
            <a:r>
              <a:rPr lang="en-US" sz="2400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ိုင္ငံတကာအဖြဲ</a:t>
            </a:r>
            <a:r>
              <a:rPr lang="en-US" sz="2400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႔ႀ</a:t>
            </a:r>
            <a:r>
              <a:rPr lang="en-US" sz="2400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ကီးမ်ားသို</a:t>
            </a:r>
            <a:r>
              <a:rPr lang="en-US" sz="2400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႔ </a:t>
            </a:r>
            <a:r>
              <a:rPr lang="en-US" sz="2400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အစိုးရကိုယ္စား</a:t>
            </a:r>
            <a:r>
              <a:rPr lang="en-US" sz="2400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အစီ</a:t>
            </a:r>
            <a:r>
              <a:rPr lang="en-US" sz="2400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ရင္ခံစာမ်ား</a:t>
            </a:r>
            <a:r>
              <a:rPr lang="en-US" sz="2400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မတင္သင</a:t>
            </a:r>
            <a:r>
              <a:rPr lang="en-US" sz="2400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400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ဘဲ</a:t>
            </a:r>
            <a:r>
              <a:rPr lang="en-US" sz="2400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မိမိကိုယ္စားသာ</a:t>
            </a:r>
            <a:r>
              <a:rPr lang="en-US" sz="2400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တင္သင</a:t>
            </a:r>
            <a:r>
              <a:rPr lang="en-US" sz="2400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400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သည</a:t>
            </a:r>
            <a:r>
              <a:rPr lang="en-US" sz="2400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</a:t>
            </a:r>
            <a:endParaRPr lang="en-GB" sz="2400" b="1" dirty="0" smtClean="0">
              <a:solidFill>
                <a:srgbClr val="FF0000"/>
              </a:solidFill>
              <a:latin typeface="Zawgyi-One" pitchFamily="18" charset="2"/>
              <a:cs typeface="Zawgyi-One" pitchFamily="18" charset="2"/>
            </a:endParaRPr>
          </a:p>
          <a:p>
            <a:pPr eaLnBrk="1" hangingPunct="1">
              <a:buFont typeface="Wingdings" pitchFamily="2" charset="2"/>
              <a:buNone/>
            </a:pPr>
            <a:endParaRPr lang="en-GB" sz="2400" b="1" dirty="0" smtClean="0">
              <a:solidFill>
                <a:srgbClr val="FF0000"/>
              </a:solidFill>
              <a:latin typeface="Zawgyi-One" pitchFamily="18" charset="2"/>
              <a:cs typeface="Zawgyi-One" pitchFamily="18" charset="2"/>
            </a:endParaRPr>
          </a:p>
          <a:p>
            <a:pPr lvl="1" eaLnBrk="1" hangingPunct="1">
              <a:buClr>
                <a:schemeClr val="hlink"/>
              </a:buClr>
              <a:buSzPct val="90000"/>
              <a:buFontTx/>
              <a:buChar char="•"/>
            </a:pPr>
            <a:r>
              <a:rPr lang="en-GB" sz="2400" dirty="0" smtClean="0">
                <a:latin typeface="Zawgyi-One" pitchFamily="18" charset="2"/>
                <a:cs typeface="Zawgyi-One" pitchFamily="18" charset="2"/>
              </a:rPr>
              <a:t>MNHRC </a:t>
            </a:r>
            <a:r>
              <a:rPr lang="fr-FR" sz="2400" dirty="0" err="1" smtClean="0">
                <a:latin typeface="Zawgyi-One" pitchFamily="18" charset="2"/>
                <a:cs typeface="Zawgyi-One" pitchFamily="18" charset="2"/>
              </a:rPr>
              <a:t>သည</a:t>
            </a:r>
            <a:r>
              <a:rPr lang="fr-FR" sz="2400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“ႏ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ိုင္ငံတကာလူ႔အခြင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အေရးအဖြဲ႔မ်ားသို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႔ 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တင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သြင္းမည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့္ ျ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မန္မာႏိုင္ငံ၏အစီရင္ခံစာမ်ားအေပ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ၚ 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အၾကံေပး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” 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ရန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တာဝန္ရွိသည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္</a:t>
            </a:r>
            <a:endParaRPr lang="fr-FR" sz="2400" dirty="0" smtClean="0">
              <a:latin typeface="Zawgyi-One" pitchFamily="18" charset="2"/>
              <a:cs typeface="Zawgyi-One" pitchFamily="18" charset="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-26988"/>
            <a:ext cx="8229600" cy="1143001"/>
          </a:xfrm>
        </p:spPr>
        <p:txBody>
          <a:bodyPr/>
          <a:lstStyle/>
          <a:p>
            <a:pPr eaLnBrk="1" hangingPunct="1"/>
            <a:r>
              <a:rPr lang="fr-FR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MNHRC </a:t>
            </a:r>
            <a:r>
              <a:rPr lang="fr-FR" smtClean="0">
                <a:solidFill>
                  <a:schemeClr val="hlink"/>
                </a:solidFill>
                <a:latin typeface="Zawgyi-One" pitchFamily="18" charset="2"/>
                <a:cs typeface="Zawgyi-One" pitchFamily="18" charset="2"/>
              </a:rPr>
              <a:t>၏တာဝန္မ်ား</a:t>
            </a:r>
            <a:endParaRPr lang="fr-FR" smtClean="0">
              <a:solidFill>
                <a:srgbClr val="FFCC00"/>
              </a:solidFill>
              <a:latin typeface="Zawgyi-One" pitchFamily="18" charset="2"/>
              <a:cs typeface="Zawgyi-One" pitchFamily="18" charset="2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52500"/>
            <a:ext cx="8229600" cy="550068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GB" sz="2000" i="1" dirty="0" smtClean="0">
                <a:latin typeface="Zawgyi-One" pitchFamily="18" charset="2"/>
                <a:cs typeface="Zawgyi-One" pitchFamily="18" charset="2"/>
              </a:rPr>
              <a:t>	</a:t>
            </a:r>
            <a:r>
              <a:rPr lang="en-US" sz="2000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လူပုဂၢိဳလ္တဦးခ်င္းတို</a:t>
            </a:r>
            <a:r>
              <a:rPr lang="en-US" sz="2000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႔ႏွင့္ </a:t>
            </a:r>
            <a:r>
              <a:rPr lang="en-US" sz="2000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အစုမ်ားထံမ</a:t>
            </a:r>
            <a:r>
              <a:rPr lang="en-US" sz="2000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ွ </a:t>
            </a:r>
            <a:r>
              <a:rPr lang="en-US" sz="2000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တိုင</a:t>
            </a:r>
            <a:r>
              <a:rPr lang="en-US" sz="2000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္ၾ</a:t>
            </a:r>
            <a:r>
              <a:rPr lang="en-US" sz="2000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ကားခ်က္မ်ား</a:t>
            </a:r>
            <a:r>
              <a:rPr lang="en-US" sz="2000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လက္ခံျခင္း</a:t>
            </a:r>
            <a:r>
              <a:rPr lang="en-GB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 </a:t>
            </a:r>
          </a:p>
          <a:p>
            <a:pPr eaLnBrk="1" hangingPunct="1">
              <a:buFont typeface="Wingdings" pitchFamily="2" charset="2"/>
              <a:buNone/>
            </a:pPr>
            <a:endParaRPr lang="en-GB" sz="900" b="1" dirty="0" smtClean="0">
              <a:solidFill>
                <a:srgbClr val="FF0000"/>
              </a:solidFill>
              <a:latin typeface="Zawgyi-One" pitchFamily="18" charset="2"/>
              <a:cs typeface="Zawgyi-One" pitchFamily="18" charset="2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GB" sz="2000" dirty="0" smtClean="0">
                <a:latin typeface="Zawgyi-One" pitchFamily="18" charset="2"/>
                <a:cs typeface="Zawgyi-One" pitchFamily="18" charset="2"/>
              </a:rPr>
              <a:t>	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တိုင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္ၾ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ကားမႈမ်ားလက္ခံႏိုင္ဖုိ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႔ </a:t>
            </a:r>
            <a:r>
              <a:rPr lang="en-GB" sz="2000" dirty="0" smtClean="0">
                <a:latin typeface="Zawgyi-One" pitchFamily="18" charset="2"/>
                <a:cs typeface="Zawgyi-One" pitchFamily="18" charset="2"/>
              </a:rPr>
              <a:t>MNHRC 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၏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စြမ္းရည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္ႏွင့္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ပတ္သက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္၍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သတင္း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အခ်က္အလက္အမ်ားအျပား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မသိရပ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ါ၊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ယင္းတို႔ကို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အဖြဲ႔တည္ေထာင္သည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့္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ဥပေဒတြင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ရွင္းလင္းတိက်စြာ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ေဖာ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္ျ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ပထားသင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သည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</a:t>
            </a:r>
            <a:endParaRPr lang="en-GB" sz="2000" dirty="0" smtClean="0">
              <a:latin typeface="Zawgyi-One" pitchFamily="18" charset="2"/>
              <a:cs typeface="Zawgyi-One" pitchFamily="18" charset="2"/>
            </a:endParaRPr>
          </a:p>
          <a:p>
            <a:pPr eaLnBrk="1" hangingPunct="1">
              <a:buFont typeface="Wingdings" pitchFamily="2" charset="2"/>
              <a:buNone/>
            </a:pPr>
            <a:endParaRPr lang="en-GB" sz="900" dirty="0" smtClean="0">
              <a:latin typeface="Zawgyi-One" pitchFamily="18" charset="2"/>
              <a:cs typeface="Zawgyi-One" pitchFamily="18" charset="2"/>
            </a:endParaRPr>
          </a:p>
          <a:p>
            <a:pPr lvl="1" eaLnBrk="1" hangingPunct="1">
              <a:buClr>
                <a:schemeClr val="hlink"/>
              </a:buClr>
              <a:buSzPct val="90000"/>
              <a:buFontTx/>
              <a:buChar char="•"/>
            </a:pP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အရပ္ဖက္လူထုအသင္းအဖြဲ႔မ်ားက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က်ဴ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းလြန္ခံရသူမ်ားကိုယ္စား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တိုင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္ၾ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ကား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ႏ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ိုင္သလား</a:t>
            </a:r>
            <a:r>
              <a:rPr lang="en-GB" sz="2000" dirty="0" smtClean="0">
                <a:latin typeface="Zawgyi-One" pitchFamily="18" charset="2"/>
                <a:cs typeface="Zawgyi-One" pitchFamily="18" charset="2"/>
              </a:rPr>
              <a:t> </a:t>
            </a:r>
          </a:p>
          <a:p>
            <a:pPr lvl="1" eaLnBrk="1" hangingPunct="1">
              <a:buClr>
                <a:schemeClr val="hlink"/>
              </a:buClr>
              <a:buSzPct val="90000"/>
              <a:buFontTx/>
              <a:buChar char="•"/>
            </a:pP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က်ဴ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းလြန္ခံရသူမ်ား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ႏွင့္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သက္ေသမ်ားအတြက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ကာကြယ္ေစာင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ေရွာက္ေရး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စနစ္မ်ား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GB" sz="2000" dirty="0" smtClean="0">
                <a:latin typeface="Zawgyi-One" pitchFamily="18" charset="2"/>
                <a:cs typeface="Zawgyi-One" pitchFamily="18" charset="2"/>
              </a:rPr>
              <a:t>MNHRC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ကခ်မွတ္ထားသလား</a:t>
            </a:r>
            <a:endParaRPr lang="en-GB" sz="2000" dirty="0" smtClean="0">
              <a:latin typeface="Zawgyi-One" pitchFamily="18" charset="2"/>
              <a:cs typeface="Zawgyi-One" pitchFamily="18" charset="2"/>
            </a:endParaRPr>
          </a:p>
          <a:p>
            <a:pPr lvl="1" eaLnBrk="1" hangingPunct="1">
              <a:buClr>
                <a:schemeClr val="hlink"/>
              </a:buClr>
              <a:buSzPct val="90000"/>
              <a:buFontTx/>
              <a:buChar char="•"/>
            </a:pPr>
            <a:r>
              <a:rPr lang="en-GB" sz="2000" dirty="0" smtClean="0">
                <a:latin typeface="Zawgyi-One" pitchFamily="18" charset="2"/>
                <a:cs typeface="Zawgyi-One" pitchFamily="18" charset="2"/>
              </a:rPr>
              <a:t>MNHC 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၌ က်ဴ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းလြန္ခံရသူမ်ားအတြက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ေလ်ာ္ေၾကးေပးရန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ေထာက္ခံႏိုင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သည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အာဏာ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ရွိသလား</a:t>
            </a:r>
            <a:r>
              <a:rPr lang="en-GB" sz="2000" dirty="0" smtClean="0">
                <a:latin typeface="Zawgyi-One" pitchFamily="18" charset="2"/>
                <a:cs typeface="Zawgyi-One" pitchFamily="18" charset="2"/>
              </a:rPr>
              <a:t> </a:t>
            </a:r>
          </a:p>
          <a:p>
            <a:pPr lvl="1" eaLnBrk="1" hangingPunct="1">
              <a:buClr>
                <a:schemeClr val="hlink"/>
              </a:buClr>
              <a:buSzPct val="90000"/>
              <a:buFontTx/>
              <a:buNone/>
            </a:pPr>
            <a:endParaRPr lang="en-GB" sz="2000" dirty="0" smtClean="0">
              <a:latin typeface="Zawgyi-One" pitchFamily="18" charset="2"/>
              <a:cs typeface="Zawgyi-One" pitchFamily="18" charset="2"/>
            </a:endParaRPr>
          </a:p>
          <a:p>
            <a:pPr lvl="1" eaLnBrk="1" hangingPunct="1">
              <a:buClr>
                <a:schemeClr val="hlink"/>
              </a:buClr>
              <a:buSzPct val="90000"/>
              <a:buFontTx/>
              <a:buNone/>
            </a:pPr>
            <a:r>
              <a:rPr lang="en-GB" altLang="zh-CN" sz="20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	MNHRC </a:t>
            </a:r>
            <a:r>
              <a:rPr lang="en-US" altLang="zh-CN" sz="20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သည</a:t>
            </a:r>
            <a:r>
              <a:rPr lang="en-US" altLang="zh-CN" sz="20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္ </a:t>
            </a:r>
            <a:r>
              <a:rPr lang="en-US" altLang="zh-CN" sz="20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မိမိ၏အစီရင္ခံစာမ်ားကို</a:t>
            </a:r>
            <a:r>
              <a:rPr lang="en-US" altLang="zh-CN" sz="20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 </a:t>
            </a:r>
            <a:r>
              <a:rPr lang="en-US" altLang="zh-CN" sz="20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အမ်ားျပည္သူအားလံုးသို</a:t>
            </a:r>
            <a:r>
              <a:rPr lang="en-US" altLang="zh-CN" sz="20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႔ </a:t>
            </a:r>
            <a:r>
              <a:rPr lang="en-US" altLang="zh-CN" sz="20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ေပးပို</a:t>
            </a:r>
            <a:r>
              <a:rPr lang="en-US" altLang="zh-CN" sz="20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႔ </a:t>
            </a:r>
            <a:r>
              <a:rPr lang="en-US" altLang="zh-CN" sz="20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သင</a:t>
            </a:r>
            <a:r>
              <a:rPr lang="en-US" altLang="zh-CN" sz="20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့္ၿ</a:t>
            </a:r>
            <a:r>
              <a:rPr lang="en-US" altLang="zh-CN" sz="20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ပီး</a:t>
            </a:r>
            <a:r>
              <a:rPr lang="en-US" altLang="zh-CN" sz="20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 </a:t>
            </a:r>
            <a:r>
              <a:rPr lang="en-US" altLang="zh-CN" sz="20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ယင္းအစီရင္ခံစာမ်ားတြင</a:t>
            </a:r>
            <a:r>
              <a:rPr lang="en-US" altLang="zh-CN" sz="20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္ </a:t>
            </a:r>
            <a:r>
              <a:rPr lang="en-US" altLang="zh-CN" sz="20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လက္ခံရရွိတုိင</a:t>
            </a:r>
            <a:r>
              <a:rPr lang="en-US" altLang="zh-CN" sz="20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္ၾ</a:t>
            </a:r>
            <a:r>
              <a:rPr lang="en-US" altLang="zh-CN" sz="20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ကားခ်က</a:t>
            </a:r>
            <a:r>
              <a:rPr lang="en-US" altLang="zh-CN" sz="20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္၊ </a:t>
            </a:r>
            <a:r>
              <a:rPr lang="en-US" altLang="zh-CN" sz="20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စံုစမ္းစစ္ေဆး</a:t>
            </a:r>
            <a:r>
              <a:rPr lang="en-US" altLang="zh-CN" sz="20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 ၿ</a:t>
            </a:r>
            <a:r>
              <a:rPr lang="en-US" altLang="zh-CN" sz="20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ပီး</a:t>
            </a:r>
            <a:r>
              <a:rPr lang="en-US" altLang="zh-CN" sz="20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 </a:t>
            </a:r>
            <a:r>
              <a:rPr lang="en-US" altLang="zh-CN" sz="20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တုိင</a:t>
            </a:r>
            <a:r>
              <a:rPr lang="en-US" altLang="zh-CN" sz="20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္ၾ</a:t>
            </a:r>
            <a:r>
              <a:rPr lang="en-US" altLang="zh-CN" sz="20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ကားခ်က</a:t>
            </a:r>
            <a:r>
              <a:rPr lang="en-US" altLang="zh-CN" sz="20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္၊ </a:t>
            </a:r>
            <a:r>
              <a:rPr lang="en-US" altLang="zh-CN" sz="20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ေလ့လာေစာင</a:t>
            </a:r>
            <a:r>
              <a:rPr lang="en-US" altLang="zh-CN" sz="20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့္ၾ</a:t>
            </a:r>
            <a:r>
              <a:rPr lang="en-US" altLang="zh-CN" sz="20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ကည</a:t>
            </a:r>
            <a:r>
              <a:rPr lang="en-US" altLang="zh-CN" sz="20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့္</a:t>
            </a:r>
            <a:r>
              <a:rPr lang="en-US" altLang="zh-CN" sz="20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ဆဲ</a:t>
            </a:r>
            <a:r>
              <a:rPr lang="en-US" altLang="zh-CN" sz="20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 </a:t>
            </a:r>
            <a:r>
              <a:rPr lang="en-US" altLang="zh-CN" sz="20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တိုင</a:t>
            </a:r>
            <a:r>
              <a:rPr lang="en-US" altLang="zh-CN" sz="20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္ၾ</a:t>
            </a:r>
            <a:r>
              <a:rPr lang="en-US" altLang="zh-CN" sz="20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ကားခ်က</a:t>
            </a:r>
            <a:r>
              <a:rPr lang="en-US" altLang="zh-CN" sz="20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္ႏွင့္ </a:t>
            </a:r>
            <a:r>
              <a:rPr lang="en-US" altLang="zh-CN" sz="20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အစိုးရသို</a:t>
            </a:r>
            <a:r>
              <a:rPr lang="en-US" altLang="zh-CN" sz="20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႔ </a:t>
            </a:r>
            <a:r>
              <a:rPr lang="en-US" altLang="zh-CN" sz="20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အၾကံျပဳခ်က္မ်ား</a:t>
            </a:r>
            <a:r>
              <a:rPr lang="en-US" altLang="zh-CN" sz="20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 </a:t>
            </a:r>
            <a:r>
              <a:rPr lang="en-US" altLang="zh-CN" sz="20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ပါဝင္သင</a:t>
            </a:r>
            <a:r>
              <a:rPr lang="en-US" altLang="zh-CN" sz="20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့္</a:t>
            </a:r>
            <a:r>
              <a:rPr lang="en-US" altLang="zh-CN" sz="20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သည</a:t>
            </a:r>
            <a:r>
              <a:rPr lang="en-US" altLang="zh-CN" sz="20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္</a:t>
            </a:r>
            <a:endParaRPr lang="en-GB" sz="2000" dirty="0" smtClean="0">
              <a:latin typeface="Zawgyi-One" pitchFamily="18" charset="2"/>
              <a:cs typeface="Zawgyi-One" pitchFamily="18" charset="2"/>
            </a:endParaRPr>
          </a:p>
          <a:p>
            <a:pPr lvl="1" eaLnBrk="1" hangingPunct="1">
              <a:buClr>
                <a:schemeClr val="hlink"/>
              </a:buClr>
              <a:buSzPct val="90000"/>
              <a:buFontTx/>
              <a:buNone/>
            </a:pPr>
            <a:endParaRPr lang="en-GB" sz="2000" dirty="0" smtClean="0">
              <a:latin typeface="Zawgyi-One" pitchFamily="18" charset="2"/>
              <a:cs typeface="Zawgyi-One" pitchFamily="18" charset="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-26988"/>
            <a:ext cx="8229600" cy="1143001"/>
          </a:xfrm>
        </p:spPr>
        <p:txBody>
          <a:bodyPr/>
          <a:lstStyle/>
          <a:p>
            <a:pPr eaLnBrk="1" hangingPunct="1"/>
            <a:r>
              <a:rPr lang="fr-FR" smtClean="0">
                <a:solidFill>
                  <a:schemeClr val="hlink"/>
                </a:solidFill>
                <a:latin typeface="Zawgyi-One" pitchFamily="18" charset="2"/>
                <a:cs typeface="Zawgyi-One" pitchFamily="18" charset="2"/>
              </a:rPr>
              <a:t>ပါဝင္ဖြဲ႔စည္းမႈ ႏွင့္ အလႊာစံုစနစ္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fr-FR" sz="28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	</a:t>
            </a:r>
            <a:r>
              <a:rPr lang="en-US" sz="2400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အဖြဲ႔ဝင္မ်ား</a:t>
            </a:r>
            <a:r>
              <a:rPr lang="en-US" sz="2400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ခန</a:t>
            </a:r>
            <a:r>
              <a:rPr lang="en-US" sz="2400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္႔</a:t>
            </a:r>
            <a:r>
              <a:rPr lang="en-US" sz="2400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အပ</a:t>
            </a:r>
            <a:r>
              <a:rPr lang="en-US" sz="2400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္ျ</a:t>
            </a:r>
            <a:r>
              <a:rPr lang="en-US" sz="2400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ခင္း</a:t>
            </a:r>
            <a:r>
              <a:rPr lang="en-US" sz="2400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ႏွင့္ </a:t>
            </a:r>
            <a:r>
              <a:rPr lang="en-US" sz="2400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ထုတ္ပယ</a:t>
            </a:r>
            <a:r>
              <a:rPr lang="en-US" sz="2400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္ျ</a:t>
            </a:r>
            <a:r>
              <a:rPr lang="en-US" sz="2400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ခင္းအတြက</a:t>
            </a:r>
            <a:r>
              <a:rPr lang="en-US" sz="2400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400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သတ္မွတ</a:t>
            </a:r>
            <a:r>
              <a:rPr lang="en-US" sz="2400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400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ခ်က္မ်ား</a:t>
            </a:r>
            <a:r>
              <a:rPr lang="en-US" sz="2400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၊ </a:t>
            </a:r>
            <a:r>
              <a:rPr lang="en-US" sz="2400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စည္းကမ္းခ်က္မ်ားမွာ</a:t>
            </a:r>
            <a:r>
              <a:rPr lang="en-US" sz="2400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ပြင</a:t>
            </a:r>
            <a:r>
              <a:rPr lang="en-US" sz="2400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400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လင္းျမင္သာၿပီး</a:t>
            </a:r>
            <a:r>
              <a:rPr lang="en-US" sz="2400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fr-FR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NHRI </a:t>
            </a:r>
            <a:r>
              <a:rPr lang="en-US" sz="2400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တည</a:t>
            </a:r>
            <a:r>
              <a:rPr lang="en-US" sz="2400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400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ေထာင္သည</a:t>
            </a:r>
            <a:r>
              <a:rPr lang="en-US" sz="2400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400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ဥပေဒတြင</a:t>
            </a:r>
            <a:r>
              <a:rPr lang="en-US" sz="2400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400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ထည</a:t>
            </a:r>
            <a:r>
              <a:rPr lang="en-US" sz="2400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400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သြင္းထားရမည</a:t>
            </a:r>
            <a:r>
              <a:rPr lang="en-US" sz="2400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</a:t>
            </a:r>
            <a:endParaRPr lang="fr-FR" sz="2400" b="1" dirty="0" smtClean="0">
              <a:solidFill>
                <a:srgbClr val="FF0000"/>
              </a:solidFill>
              <a:latin typeface="Zawgyi-One" pitchFamily="18" charset="2"/>
              <a:cs typeface="Zawgyi-One" pitchFamily="18" charset="2"/>
            </a:endParaRPr>
          </a:p>
          <a:p>
            <a:pPr eaLnBrk="1" hangingPunct="1">
              <a:buFont typeface="Wingdings" pitchFamily="2" charset="2"/>
              <a:buNone/>
            </a:pPr>
            <a:endParaRPr lang="fr-FR" sz="2400" b="1" dirty="0" smtClean="0">
              <a:solidFill>
                <a:srgbClr val="FF0000"/>
              </a:solidFill>
              <a:latin typeface="Zawgyi-One" pitchFamily="18" charset="2"/>
              <a:cs typeface="Zawgyi-One" pitchFamily="18" charset="2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fr-FR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	</a:t>
            </a:r>
            <a:r>
              <a:rPr lang="en-US" sz="2400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ခန</a:t>
            </a:r>
            <a:r>
              <a:rPr lang="en-US" sz="2400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္႔</a:t>
            </a:r>
            <a:r>
              <a:rPr lang="en-US" sz="2400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အပ</a:t>
            </a:r>
            <a:r>
              <a:rPr lang="en-US" sz="2400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္ျ</a:t>
            </a:r>
            <a:r>
              <a:rPr lang="en-US" sz="2400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ခင္းနည္းလမ္းတြင</a:t>
            </a:r>
            <a:r>
              <a:rPr lang="en-US" sz="2400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400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လႊတ္ေတာ္ကပါဝင္သင</a:t>
            </a:r>
            <a:r>
              <a:rPr lang="en-US" sz="2400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့္ၿ</a:t>
            </a:r>
            <a:r>
              <a:rPr lang="en-US" sz="2400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ပီး</a:t>
            </a:r>
            <a:r>
              <a:rPr lang="en-US" sz="2400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အရပ္ဖက</a:t>
            </a:r>
            <a:r>
              <a:rPr lang="en-US" sz="2400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400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လူထုအသင္းအဖြဲ</a:t>
            </a:r>
            <a:r>
              <a:rPr lang="en-US" sz="2400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႔ </a:t>
            </a:r>
            <a:r>
              <a:rPr lang="en-US" sz="2400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ကိုယ္စားလွယ္မ်ားကလည္း</a:t>
            </a:r>
            <a:r>
              <a:rPr lang="en-US" sz="2400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ယင္းျဖစ္စဥ္တြင</a:t>
            </a:r>
            <a:r>
              <a:rPr lang="en-US" sz="2400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400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ထိေရာက္မႈရွိစြာ</a:t>
            </a:r>
            <a:r>
              <a:rPr lang="en-US" sz="2400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ေျပာဆိုခြင</a:t>
            </a:r>
            <a:r>
              <a:rPr lang="en-US" sz="2400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400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ရဖို</a:t>
            </a:r>
            <a:r>
              <a:rPr lang="en-US" sz="2400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႔ </a:t>
            </a:r>
            <a:r>
              <a:rPr lang="en-US" sz="2400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အာမခံသင</a:t>
            </a:r>
            <a:r>
              <a:rPr lang="en-US" sz="2400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400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သည</a:t>
            </a:r>
            <a:r>
              <a:rPr lang="en-US" sz="2400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</a:t>
            </a:r>
            <a:endParaRPr lang="fr-FR" sz="2400" b="1" dirty="0" smtClean="0">
              <a:solidFill>
                <a:srgbClr val="FF0000"/>
              </a:solidFill>
              <a:latin typeface="Zawgyi-One" pitchFamily="18" charset="2"/>
              <a:cs typeface="Zawgyi-One" pitchFamily="18" charset="2"/>
            </a:endParaRPr>
          </a:p>
          <a:p>
            <a:pPr eaLnBrk="1" hangingPunct="1">
              <a:buFont typeface="Wingdings" pitchFamily="2" charset="2"/>
              <a:buNone/>
            </a:pPr>
            <a:endParaRPr lang="fr-FR" sz="2400" b="1" dirty="0" smtClean="0">
              <a:solidFill>
                <a:srgbClr val="FF0000"/>
              </a:solidFill>
              <a:latin typeface="Zawgyi-One" pitchFamily="18" charset="2"/>
              <a:cs typeface="Zawgyi-One" pitchFamily="18" charset="2"/>
            </a:endParaRPr>
          </a:p>
          <a:p>
            <a:pPr lvl="1" eaLnBrk="1" hangingPunct="1">
              <a:buClr>
                <a:schemeClr val="hlink"/>
              </a:buClr>
              <a:buSzPct val="90000"/>
              <a:buFontTx/>
              <a:buChar char="•"/>
            </a:pPr>
            <a:r>
              <a:rPr lang="fr-FR" sz="2400" dirty="0" smtClean="0">
                <a:latin typeface="Zawgyi-One" pitchFamily="18" charset="2"/>
                <a:cs typeface="Zawgyi-One" pitchFamily="18" charset="2"/>
              </a:rPr>
              <a:t>MNHRC </a:t>
            </a:r>
            <a:r>
              <a:rPr lang="en-US" altLang="zh-CN" sz="24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၏</a:t>
            </a:r>
            <a:r>
              <a:rPr lang="en-US" altLang="zh-CN" sz="24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အဖြဲ႔ဝင္မ်ားကုိ</a:t>
            </a:r>
            <a:r>
              <a:rPr lang="en-US" altLang="zh-CN" sz="24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 </a:t>
            </a:r>
            <a:r>
              <a:rPr lang="en-US" altLang="zh-CN" sz="24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သမတကေရြးခ်ယ္ရာ</a:t>
            </a:r>
            <a:r>
              <a:rPr lang="en-US" altLang="zh-CN" sz="24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၌ </a:t>
            </a:r>
            <a:r>
              <a:rPr lang="en-US" altLang="zh-CN" sz="24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တိုင္ပင္ညႇိ</a:t>
            </a:r>
            <a:r>
              <a:rPr lang="en-US" altLang="zh-CN" sz="24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 ႏႈ</a:t>
            </a:r>
            <a:r>
              <a:rPr lang="en-US" altLang="zh-CN" sz="24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ိင္းျခင္းလည္း</a:t>
            </a:r>
            <a:r>
              <a:rPr lang="en-US" altLang="zh-CN" sz="24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 </a:t>
            </a:r>
            <a:r>
              <a:rPr lang="en-US" altLang="zh-CN" sz="24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မရွိ</a:t>
            </a:r>
            <a:r>
              <a:rPr lang="en-US" altLang="zh-CN" sz="24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၊ </a:t>
            </a:r>
            <a:r>
              <a:rPr lang="en-US" altLang="zh-CN" sz="24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ေရြးခ်ယ္မ</a:t>
            </a:r>
            <a:r>
              <a:rPr lang="en-US" altLang="zh-CN" sz="24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ႈျ</a:t>
            </a:r>
            <a:r>
              <a:rPr lang="en-US" altLang="zh-CN" sz="24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ဖစ္စဥ</a:t>
            </a:r>
            <a:r>
              <a:rPr lang="en-US" altLang="zh-CN" sz="24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္ႏွင့္ </a:t>
            </a:r>
            <a:r>
              <a:rPr lang="en-US" altLang="zh-CN" sz="24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စံသတ္မွတ္ခ်က္မ်ား</a:t>
            </a:r>
            <a:r>
              <a:rPr lang="en-US" altLang="zh-CN" sz="24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 </a:t>
            </a:r>
            <a:r>
              <a:rPr lang="en-US" altLang="zh-CN" sz="24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ပြင</a:t>
            </a:r>
            <a:r>
              <a:rPr lang="en-US" altLang="zh-CN" sz="24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့္</a:t>
            </a:r>
            <a:r>
              <a:rPr lang="en-US" altLang="zh-CN" sz="24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လင္းျမင္သာမႈလည္း</a:t>
            </a:r>
            <a:r>
              <a:rPr lang="en-US" altLang="zh-CN" sz="24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 </a:t>
            </a:r>
            <a:r>
              <a:rPr lang="en-US" altLang="zh-CN" sz="24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မရွိေပ</a:t>
            </a:r>
            <a:endParaRPr lang="fr-FR" sz="2400" b="1" dirty="0" smtClean="0">
              <a:solidFill>
                <a:srgbClr val="FF0000"/>
              </a:solidFill>
              <a:latin typeface="Zawgyi-One" pitchFamily="18" charset="2"/>
              <a:cs typeface="Zawgyi-One" pitchFamily="18" charset="2"/>
            </a:endParaRPr>
          </a:p>
          <a:p>
            <a:pPr lvl="1" eaLnBrk="1" hangingPunct="1">
              <a:buClr>
                <a:srgbClr val="FFCC00"/>
              </a:buClr>
              <a:buSzPct val="90000"/>
              <a:buFontTx/>
              <a:buNone/>
            </a:pPr>
            <a:r>
              <a:rPr lang="fr-FR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 </a:t>
            </a:r>
          </a:p>
          <a:p>
            <a:pPr eaLnBrk="1" hangingPunct="1">
              <a:buFont typeface="Wingdings" pitchFamily="2" charset="2"/>
              <a:buNone/>
            </a:pPr>
            <a:endParaRPr lang="fr-FR" sz="2800" dirty="0" smtClean="0">
              <a:latin typeface="Zawgyi-One" pitchFamily="18" charset="2"/>
              <a:cs typeface="Zawgyi-One" pitchFamily="18" charset="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44450"/>
            <a:ext cx="8229600" cy="1143000"/>
          </a:xfrm>
        </p:spPr>
        <p:txBody>
          <a:bodyPr/>
          <a:lstStyle/>
          <a:p>
            <a:pPr eaLnBrk="1" hangingPunct="1"/>
            <a:r>
              <a:rPr lang="fr-FR" dirty="0" err="1" smtClean="0">
                <a:solidFill>
                  <a:schemeClr val="hlink"/>
                </a:solidFill>
                <a:latin typeface="Zawgyi-One" pitchFamily="18" charset="2"/>
                <a:cs typeface="Zawgyi-One" pitchFamily="18" charset="2"/>
              </a:rPr>
              <a:t>ပါဝင္ဖြဲ႔စည္းမ</a:t>
            </a:r>
            <a:r>
              <a:rPr lang="fr-FR" dirty="0" smtClean="0">
                <a:solidFill>
                  <a:schemeClr val="hlink"/>
                </a:solidFill>
                <a:latin typeface="Zawgyi-One" pitchFamily="18" charset="2"/>
                <a:cs typeface="Zawgyi-One" pitchFamily="18" charset="2"/>
              </a:rPr>
              <a:t>ႈ ႏွင့္ </a:t>
            </a:r>
            <a:r>
              <a:rPr lang="fr-FR" dirty="0" err="1" smtClean="0">
                <a:solidFill>
                  <a:schemeClr val="hlink"/>
                </a:solidFill>
                <a:latin typeface="Zawgyi-One" pitchFamily="18" charset="2"/>
                <a:cs typeface="Zawgyi-One" pitchFamily="18" charset="2"/>
              </a:rPr>
              <a:t>အလႊာစံုစနစ</a:t>
            </a:r>
            <a:r>
              <a:rPr lang="fr-FR" dirty="0" smtClean="0">
                <a:solidFill>
                  <a:schemeClr val="hlink"/>
                </a:solidFill>
                <a:latin typeface="Zawgyi-One" pitchFamily="18" charset="2"/>
                <a:cs typeface="Zawgyi-One" pitchFamily="18" charset="2"/>
              </a:rPr>
              <a:t>္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97450"/>
          </a:xfrm>
        </p:spPr>
        <p:txBody>
          <a:bodyPr/>
          <a:lstStyle/>
          <a:p>
            <a:pPr eaLnBrk="1" hangingPunct="1">
              <a:buSzPct val="105000"/>
              <a:buFontTx/>
              <a:buNone/>
            </a:pPr>
            <a:r>
              <a:rPr lang="fr-FR" sz="2200" dirty="0" smtClean="0">
                <a:latin typeface="Zawgyi-One" pitchFamily="18" charset="2"/>
                <a:cs typeface="Zawgyi-One" pitchFamily="18" charset="2"/>
              </a:rPr>
              <a:t>	</a:t>
            </a: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အဖြဲ႔ဝင္မ်ားသည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မိမိတို႔အလုပ္ကို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လုပ္ကိုင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္ႏ</a:t>
            </a: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ိုင္ရန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ပညာရွင္အရည္အေသြး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ႏွင့္ </a:t>
            </a: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အေတ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ြ႔</a:t>
            </a: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အၾကံ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ဳ </a:t>
            </a: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ရွိသင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့္ၿ</a:t>
            </a: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ပီး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ေျဖာင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မတ္မ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ႈ၊ </a:t>
            </a: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အစြမ္းအစရွိမ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ႈႏွင့္ </a:t>
            </a: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လြတ္လပ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အမွီခိုကင္းမ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ႈ </a:t>
            </a: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ေနာက္ခံသမိုင္းရွိသင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သည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</a:t>
            </a:r>
            <a:endParaRPr lang="fr-FR" sz="2200" b="1" dirty="0" smtClean="0">
              <a:solidFill>
                <a:srgbClr val="FF0000"/>
              </a:solidFill>
              <a:latin typeface="Zawgyi-One" pitchFamily="18" charset="2"/>
              <a:cs typeface="Zawgyi-One" pitchFamily="18" charset="2"/>
            </a:endParaRPr>
          </a:p>
          <a:p>
            <a:pPr eaLnBrk="1" hangingPunct="1">
              <a:buSzPct val="105000"/>
              <a:buFontTx/>
              <a:buNone/>
            </a:pPr>
            <a:endParaRPr lang="fr-FR" sz="2200" b="1" dirty="0" smtClean="0">
              <a:solidFill>
                <a:srgbClr val="FF0000"/>
              </a:solidFill>
              <a:latin typeface="Zawgyi-One" pitchFamily="18" charset="2"/>
              <a:cs typeface="Zawgyi-One" pitchFamily="18" charset="2"/>
            </a:endParaRPr>
          </a:p>
          <a:p>
            <a:pPr eaLnBrk="1" hangingPunct="1">
              <a:buSzPct val="105000"/>
              <a:buFontTx/>
              <a:buNone/>
            </a:pPr>
            <a:r>
              <a:rPr lang="fr-FR" sz="22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	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NHRI </a:t>
            </a: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မ်ား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၏ </a:t>
            </a: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ပါဝင္ဖြဲ႔စည္းပံုသည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အလႊာစံုစနစ္ကို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ထင္ဟပ္သင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့္ၿ</a:t>
            </a: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ပီး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လူ႔ေဘာင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္၏ </a:t>
            </a: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နယ္ပယ္အမ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်ဳ</a:t>
            </a: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ိးမ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်ဳ</a:t>
            </a: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ိးမွလူမ်ား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ပါဝင္သင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သည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</a:t>
            </a:r>
            <a:endParaRPr lang="fr-FR" sz="2200" b="1" dirty="0" smtClean="0">
              <a:solidFill>
                <a:srgbClr val="FF0000"/>
              </a:solidFill>
              <a:latin typeface="Zawgyi-One" pitchFamily="18" charset="2"/>
              <a:cs typeface="Zawgyi-One" pitchFamily="18" charset="2"/>
            </a:endParaRPr>
          </a:p>
          <a:p>
            <a:pPr eaLnBrk="1" hangingPunct="1">
              <a:buSzPct val="105000"/>
              <a:buFontTx/>
              <a:buNone/>
            </a:pPr>
            <a:endParaRPr lang="fr-FR" sz="2200" b="1" dirty="0" smtClean="0">
              <a:solidFill>
                <a:srgbClr val="FF0000"/>
              </a:solidFill>
              <a:latin typeface="Zawgyi-One" pitchFamily="18" charset="2"/>
              <a:cs typeface="Zawgyi-One" pitchFamily="18" charset="2"/>
            </a:endParaRPr>
          </a:p>
          <a:p>
            <a:pPr lvl="1" eaLnBrk="1" hangingPunct="1">
              <a:buClr>
                <a:schemeClr val="hlink"/>
              </a:buClr>
              <a:buSzPct val="105000"/>
              <a:buFontTx/>
              <a:buChar char="•"/>
            </a:pPr>
            <a:r>
              <a:rPr lang="fr-FR" sz="2200" dirty="0" smtClean="0">
                <a:latin typeface="Zawgyi-One" pitchFamily="18" charset="2"/>
                <a:cs typeface="Zawgyi-One" pitchFamily="18" charset="2"/>
              </a:rPr>
              <a:t>MNHRC </a:t>
            </a:r>
            <a:r>
              <a:rPr lang="en-US" altLang="zh-CN" sz="20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အဖြဲ႔ဝင</a:t>
            </a:r>
            <a:r>
              <a:rPr lang="en-US" altLang="zh-CN" sz="20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္ ၁၅ </a:t>
            </a:r>
            <a:r>
              <a:rPr lang="en-US" altLang="zh-CN" sz="20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ဦးစလံုးမွာ</a:t>
            </a:r>
            <a:r>
              <a:rPr lang="en-US" altLang="zh-CN" sz="20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 </a:t>
            </a:r>
            <a:r>
              <a:rPr lang="en-US" altLang="zh-CN" sz="20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အၿငိမ္းစားအစိုးရဝန္ထမ္းမ်ား</a:t>
            </a:r>
            <a:r>
              <a:rPr lang="en-US" altLang="zh-CN" sz="20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 ျ</a:t>
            </a:r>
            <a:r>
              <a:rPr lang="en-US" altLang="zh-CN" sz="20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ဖစ္သည</a:t>
            </a:r>
            <a:r>
              <a:rPr lang="en-US" altLang="zh-CN" sz="20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္</a:t>
            </a:r>
            <a:endParaRPr lang="fr-FR" sz="2200" dirty="0" smtClean="0">
              <a:latin typeface="Zawgyi-One" pitchFamily="18" charset="2"/>
              <a:cs typeface="Zawgyi-One" pitchFamily="18" charset="2"/>
            </a:endParaRPr>
          </a:p>
          <a:p>
            <a:pPr lvl="1" eaLnBrk="1" hangingPunct="1">
              <a:buClr>
                <a:schemeClr val="hlink"/>
              </a:buClr>
              <a:buSzPct val="105000"/>
              <a:buFontTx/>
              <a:buNone/>
            </a:pPr>
            <a:endParaRPr lang="fr-FR" sz="2200" dirty="0" smtClean="0">
              <a:latin typeface="Zawgyi-One" pitchFamily="18" charset="2"/>
              <a:cs typeface="Zawgyi-One" pitchFamily="18" charset="2"/>
            </a:endParaRPr>
          </a:p>
          <a:p>
            <a:pPr lvl="1" eaLnBrk="1" hangingPunct="1">
              <a:buClr>
                <a:schemeClr val="hlink"/>
              </a:buClr>
              <a:buSzPct val="105000"/>
              <a:buFontTx/>
              <a:buChar char="•"/>
            </a:pPr>
            <a:r>
              <a:rPr lang="en-US" sz="2200" dirty="0" smtClean="0">
                <a:latin typeface="Zawgyi-One" pitchFamily="18" charset="2"/>
                <a:cs typeface="Zawgyi-One" pitchFamily="18" charset="2"/>
              </a:rPr>
              <a:t>NGO </a:t>
            </a:r>
            <a:r>
              <a:rPr lang="en-US" sz="20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၊ </a:t>
            </a:r>
            <a:r>
              <a:rPr lang="en-US" sz="20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အလုပ္သမားသမဂ</a:t>
            </a:r>
            <a:r>
              <a:rPr lang="en-US" sz="20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ၢ </a:t>
            </a:r>
            <a:r>
              <a:rPr lang="en-US" sz="20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စသည္တို</a:t>
            </a:r>
            <a:r>
              <a:rPr lang="en-US" sz="20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႔၏ </a:t>
            </a:r>
            <a:r>
              <a:rPr lang="en-US" sz="20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ကိုယ္စားလွယ္မ်ား</a:t>
            </a:r>
            <a:r>
              <a:rPr lang="en-US" sz="20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မပါဝင</a:t>
            </a:r>
            <a:r>
              <a:rPr lang="en-US" sz="20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္</a:t>
            </a:r>
          </a:p>
          <a:p>
            <a:pPr lvl="1" eaLnBrk="1" hangingPunct="1">
              <a:buClr>
                <a:schemeClr val="hlink"/>
              </a:buClr>
              <a:buSzPct val="105000"/>
              <a:buFont typeface="Wingdings" pitchFamily="2" charset="2"/>
              <a:buNone/>
            </a:pPr>
            <a:endParaRPr lang="fr-FR" sz="2200" dirty="0" smtClean="0">
              <a:latin typeface="Zawgyi-One" pitchFamily="18" charset="2"/>
              <a:cs typeface="Zawgyi-One" pitchFamily="18" charset="2"/>
            </a:endParaRPr>
          </a:p>
          <a:p>
            <a:pPr lvl="1" eaLnBrk="1" hangingPunct="1">
              <a:buClr>
                <a:schemeClr val="hlink"/>
              </a:buClr>
              <a:buSzPct val="105000"/>
              <a:buFontTx/>
              <a:buChar char="•"/>
            </a:pPr>
            <a:r>
              <a:rPr lang="en-US" sz="20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ဥကၠဌ</a:t>
            </a:r>
            <a:r>
              <a:rPr lang="en-US" sz="20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၊ </a:t>
            </a:r>
            <a:r>
              <a:rPr lang="en-US" sz="20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ဒုဥကၠဌ</a:t>
            </a:r>
            <a:r>
              <a:rPr lang="en-US" sz="20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 ႏွင့္ </a:t>
            </a:r>
            <a:r>
              <a:rPr lang="en-US" sz="20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အျခားအဖြဲ႔ဝင္မ်ားမွာ</a:t>
            </a:r>
            <a:r>
              <a:rPr lang="en-US" sz="20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ယခင္က</a:t>
            </a:r>
            <a:r>
              <a:rPr lang="en-US" sz="20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သံအမတ</a:t>
            </a:r>
            <a:r>
              <a:rPr lang="en-US" sz="20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္ႀ</a:t>
            </a:r>
            <a:r>
              <a:rPr lang="en-US" sz="20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ကီးမ်ား</a:t>
            </a:r>
            <a:r>
              <a:rPr lang="en-US" sz="20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အျဖစ</a:t>
            </a:r>
            <a:r>
              <a:rPr lang="en-US" sz="20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္ ၎</a:t>
            </a:r>
            <a:r>
              <a:rPr lang="en-US" sz="20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တို</a:t>
            </a:r>
            <a:r>
              <a:rPr lang="en-US" sz="20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႔၏</a:t>
            </a:r>
            <a:r>
              <a:rPr lang="en-US" sz="20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ေနရာမွေန</a:t>
            </a:r>
            <a:r>
              <a:rPr lang="en-US" sz="20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၍ </a:t>
            </a:r>
            <a:r>
              <a:rPr lang="en-US" sz="20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စစ္အစိုးရကို</a:t>
            </a:r>
            <a:r>
              <a:rPr lang="en-US" sz="20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လူ႔အခြင</a:t>
            </a:r>
            <a:r>
              <a:rPr lang="en-US" sz="20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့္</a:t>
            </a:r>
            <a:r>
              <a:rPr lang="en-US" sz="20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အေရးခ</a:t>
            </a:r>
            <a:r>
              <a:rPr lang="en-US" sz="20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်ဳ</a:t>
            </a:r>
            <a:r>
              <a:rPr lang="en-US" sz="20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ိးေဖာက္မ</a:t>
            </a:r>
            <a:r>
              <a:rPr lang="en-US" sz="20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ႈ </a:t>
            </a:r>
            <a:r>
              <a:rPr lang="en-US" sz="20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စြပ္စြဲခ်က္မ်ားမ</a:t>
            </a:r>
            <a:r>
              <a:rPr lang="en-US" sz="20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ွ </a:t>
            </a:r>
            <a:r>
              <a:rPr lang="en-US" sz="20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ကာကြယ္ေပးေနခဲ့သည</a:t>
            </a:r>
            <a:r>
              <a:rPr lang="en-US" sz="20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္</a:t>
            </a:r>
            <a:endParaRPr lang="fr-FR" sz="2200" dirty="0" smtClean="0">
              <a:latin typeface="Zawgyi-One" pitchFamily="18" charset="2"/>
              <a:cs typeface="Zawgyi-One" pitchFamily="18" charset="2"/>
            </a:endParaRPr>
          </a:p>
          <a:p>
            <a:pPr eaLnBrk="1" hangingPunct="1">
              <a:buSzPct val="105000"/>
              <a:buFontTx/>
              <a:buNone/>
            </a:pPr>
            <a:endParaRPr lang="fr-FR" sz="2200" dirty="0" smtClean="0">
              <a:latin typeface="Zawgyi-One" pitchFamily="18" charset="2"/>
              <a:cs typeface="Zawgyi-One" pitchFamily="18" charset="2"/>
            </a:endParaRPr>
          </a:p>
          <a:p>
            <a:pPr eaLnBrk="1" hangingPunct="1">
              <a:buSzPct val="105000"/>
              <a:buFontTx/>
              <a:buNone/>
            </a:pPr>
            <a:endParaRPr lang="fr-FR" sz="2000" dirty="0" smtClean="0">
              <a:latin typeface="Zawgyi-One" pitchFamily="18" charset="2"/>
              <a:cs typeface="Zawgyi-One" pitchFamily="18" charset="2"/>
            </a:endParaRPr>
          </a:p>
          <a:p>
            <a:pPr eaLnBrk="1" hangingPunct="1"/>
            <a:endParaRPr lang="fr-FR" sz="2000" b="1" dirty="0" smtClean="0">
              <a:solidFill>
                <a:srgbClr val="FF0000"/>
              </a:solidFill>
              <a:latin typeface="Zawgyi-One" pitchFamily="18" charset="2"/>
              <a:cs typeface="Zawgyi-One" pitchFamily="18" charset="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dirty="0" err="1" smtClean="0">
                <a:solidFill>
                  <a:schemeClr val="hlink"/>
                </a:solidFill>
                <a:latin typeface="Zawgyi-One" pitchFamily="18" charset="2"/>
                <a:cs typeface="Zawgyi-One" pitchFamily="18" charset="2"/>
              </a:rPr>
              <a:t>ကိုယ္ပုိင္အုပ္ခ်ုပ္မ</a:t>
            </a:r>
            <a:r>
              <a:rPr lang="en-US" sz="4000" dirty="0" smtClean="0">
                <a:solidFill>
                  <a:schemeClr val="hlink"/>
                </a:solidFill>
                <a:latin typeface="Zawgyi-One" pitchFamily="18" charset="2"/>
                <a:cs typeface="Zawgyi-One" pitchFamily="18" charset="2"/>
              </a:rPr>
              <a:t>ႈ</a:t>
            </a:r>
            <a:r>
              <a:rPr lang="fr-FR" sz="4000" dirty="0" smtClean="0">
                <a:solidFill>
                  <a:schemeClr val="hlink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fr-FR" sz="4000" dirty="0">
                <a:solidFill>
                  <a:schemeClr val="hlink"/>
                </a:solidFill>
                <a:latin typeface="Zawgyi-One" pitchFamily="18" charset="2"/>
                <a:cs typeface="Zawgyi-One" pitchFamily="18" charset="2"/>
              </a:rPr>
              <a:t>ႏွင့္ </a:t>
            </a:r>
            <a:r>
              <a:rPr lang="fr-FR" sz="4000" dirty="0" err="1" smtClean="0">
                <a:solidFill>
                  <a:schemeClr val="hlink"/>
                </a:solidFill>
                <a:latin typeface="Zawgyi-One" pitchFamily="18" charset="2"/>
                <a:cs typeface="Zawgyi-One" pitchFamily="18" charset="2"/>
              </a:rPr>
              <a:t>လြတ္လပ္မ</a:t>
            </a:r>
            <a:r>
              <a:rPr lang="fr-FR" sz="4000" dirty="0" smtClean="0">
                <a:solidFill>
                  <a:schemeClr val="hlink"/>
                </a:solidFill>
                <a:latin typeface="Zawgyi-One" pitchFamily="18" charset="2"/>
                <a:cs typeface="Zawgyi-One" pitchFamily="18" charset="2"/>
              </a:rPr>
              <a:t>ႈ</a:t>
            </a:r>
            <a:r>
              <a:rPr lang="fr-FR" sz="4000" dirty="0" smtClean="0">
                <a:solidFill>
                  <a:srgbClr val="FFCC00"/>
                </a:solidFill>
                <a:latin typeface="Calibri" pitchFamily="34" charset="0"/>
              </a:rPr>
              <a:t/>
            </a:r>
            <a:br>
              <a:rPr lang="fr-FR" sz="4000" dirty="0" smtClean="0">
                <a:solidFill>
                  <a:srgbClr val="FFCC00"/>
                </a:solidFill>
                <a:latin typeface="Calibri" pitchFamily="34" charset="0"/>
              </a:rPr>
            </a:br>
            <a:r>
              <a:rPr lang="fr-FR" sz="4000" dirty="0" smtClean="0">
                <a:solidFill>
                  <a:srgbClr val="FFCC00"/>
                </a:solidFill>
                <a:latin typeface="Calibri" pitchFamily="34" charset="0"/>
              </a:rPr>
              <a:t> </a:t>
            </a:r>
            <a:r>
              <a:rPr lang="fr-FR" sz="2800" i="1" dirty="0" err="1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ဥပေဒေၾကာင္း</a:t>
            </a:r>
            <a:r>
              <a:rPr lang="fr-FR" sz="2800" i="1" dirty="0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ႏွင့္</a:t>
            </a:r>
            <a:r>
              <a:rPr lang="fr-FR" sz="2800" i="1" dirty="0" err="1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ညီေသာ</a:t>
            </a:r>
            <a:r>
              <a:rPr lang="fr-FR" sz="2800" i="1" dirty="0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fr-FR" sz="2800" i="1" dirty="0" err="1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ကိုယ္ပုိင္အုပ္ခ</a:t>
            </a:r>
            <a:r>
              <a:rPr lang="fr-FR" sz="2800" i="1" dirty="0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်ဳ</a:t>
            </a:r>
            <a:r>
              <a:rPr lang="fr-FR" sz="2800" i="1" dirty="0" err="1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ပ္မ</a:t>
            </a:r>
            <a:r>
              <a:rPr lang="fr-FR" sz="2800" i="1" dirty="0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ႈ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fr-FR" sz="2800" dirty="0" smtClean="0"/>
          </a:p>
          <a:p>
            <a:pPr eaLnBrk="1" hangingPunct="1">
              <a:buNone/>
              <a:defRPr/>
            </a:pPr>
            <a:r>
              <a:rPr lang="fr-FR" sz="2800" dirty="0" smtClean="0"/>
              <a:t>	</a:t>
            </a:r>
            <a:r>
              <a:rPr lang="en-US" sz="28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အဖ</a:t>
            </a:r>
            <a:r>
              <a:rPr lang="en-US" sz="2800" b="1" dirty="0" err="1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ြဲ</a:t>
            </a:r>
            <a:r>
              <a:rPr lang="en-US" sz="28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႔တခုကိုတည္ေထာင္သည</a:t>
            </a:r>
            <a:r>
              <a:rPr lang="en-US" sz="28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့္ </a:t>
            </a:r>
            <a:r>
              <a:rPr lang="en-US" sz="28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အေျခခံဥပေဒျပ႒ာန္းခ်က</a:t>
            </a:r>
            <a:r>
              <a:rPr lang="en-US" sz="28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8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သို႔မဟုတ</a:t>
            </a:r>
            <a:r>
              <a:rPr lang="en-US" sz="28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8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ဥပေဒက</a:t>
            </a:r>
            <a:r>
              <a:rPr lang="en-US" sz="28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ယင္းအဖြဲ႔ကို</a:t>
            </a:r>
            <a:r>
              <a:rPr lang="en-US" sz="28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သီးသန</a:t>
            </a:r>
            <a:r>
              <a:rPr lang="en-US" sz="28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္႔ </a:t>
            </a:r>
            <a:r>
              <a:rPr lang="en-US" sz="28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ဥပေဒေၾကာင္း</a:t>
            </a:r>
            <a:r>
              <a:rPr lang="en-US" sz="28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ရပ္တည္ခ်က</a:t>
            </a:r>
            <a:r>
              <a:rPr lang="en-US" sz="28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8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ရွိေစသင</a:t>
            </a:r>
            <a:r>
              <a:rPr lang="en-US" sz="28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8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သည</a:t>
            </a:r>
            <a:r>
              <a:rPr lang="en-US" sz="28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</a:t>
            </a:r>
            <a:endParaRPr lang="fr-FR" sz="2800" b="1" dirty="0" smtClean="0">
              <a:solidFill>
                <a:srgbClr val="FF0000"/>
              </a:solidFill>
              <a:latin typeface="Calibri" pitchFamily="34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fr-FR" sz="2800" b="1" dirty="0" smtClean="0">
              <a:solidFill>
                <a:srgbClr val="FF0000"/>
              </a:solidFill>
              <a:latin typeface="Calibri" pitchFamily="34" charset="0"/>
            </a:endParaRPr>
          </a:p>
          <a:p>
            <a:pPr lvl="1" eaLnBrk="1" hangingPunct="1">
              <a:buClr>
                <a:schemeClr val="hlink"/>
              </a:buClr>
              <a:buSzPct val="90000"/>
              <a:buFontTx/>
              <a:buChar char="•"/>
              <a:defRPr/>
            </a:pPr>
            <a:r>
              <a:rPr lang="fr-FR" dirty="0" smtClean="0">
                <a:latin typeface="Calibri" pitchFamily="34" charset="0"/>
              </a:rPr>
              <a:t>MNHRC </a:t>
            </a:r>
            <a:r>
              <a:rPr lang="en-US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ကို</a:t>
            </a:r>
            <a:r>
              <a:rPr lang="en-US" dirty="0" smtClean="0">
                <a:latin typeface="Zawgyi-One" pitchFamily="18" charset="2"/>
                <a:ea typeface="宋体" charset="-122"/>
                <a:cs typeface="Zawgyi-One" pitchFamily="18" charset="2"/>
              </a:rPr>
              <a:t> </a:t>
            </a:r>
            <a:r>
              <a:rPr lang="en-US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အစိုးရအမိန</a:t>
            </a:r>
            <a:r>
              <a:rPr lang="en-US" dirty="0" smtClean="0">
                <a:latin typeface="Zawgyi-One" pitchFamily="18" charset="2"/>
                <a:ea typeface="宋体" charset="-122"/>
                <a:cs typeface="Zawgyi-One" pitchFamily="18" charset="2"/>
              </a:rPr>
              <a:t>္႔</a:t>
            </a:r>
            <a:r>
              <a:rPr lang="en-US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ေၾကာ</a:t>
            </a:r>
            <a:r>
              <a:rPr lang="en-US" dirty="0" smtClean="0">
                <a:latin typeface="Zawgyi-One" pitchFamily="18" charset="2"/>
                <a:ea typeface="宋体" charset="-122"/>
                <a:cs typeface="Zawgyi-One" pitchFamily="18" charset="2"/>
              </a:rPr>
              <a:t>္ျ</a:t>
            </a:r>
            <a:r>
              <a:rPr lang="en-US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ငာစာျဖင</a:t>
            </a:r>
            <a:r>
              <a:rPr lang="en-US" dirty="0" smtClean="0">
                <a:latin typeface="Zawgyi-One" pitchFamily="18" charset="2"/>
                <a:ea typeface="宋体" charset="-122"/>
                <a:cs typeface="Zawgyi-One" pitchFamily="18" charset="2"/>
              </a:rPr>
              <a:t>့္ </a:t>
            </a:r>
            <a:r>
              <a:rPr lang="en-US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တည</a:t>
            </a:r>
            <a:r>
              <a:rPr lang="en-US" dirty="0" smtClean="0">
                <a:latin typeface="Zawgyi-One" pitchFamily="18" charset="2"/>
                <a:ea typeface="宋体" charset="-122"/>
                <a:cs typeface="Zawgyi-One" pitchFamily="18" charset="2"/>
              </a:rPr>
              <a:t>္ </a:t>
            </a:r>
            <a:r>
              <a:rPr lang="en-US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ေထာင</a:t>
            </a:r>
            <a:r>
              <a:rPr lang="en-US" dirty="0" smtClean="0">
                <a:latin typeface="Zawgyi-One" pitchFamily="18" charset="2"/>
                <a:ea typeface="宋体" charset="-122"/>
                <a:cs typeface="Zawgyi-One" pitchFamily="18" charset="2"/>
              </a:rPr>
              <a:t>္ျ</a:t>
            </a:r>
            <a:r>
              <a:rPr lang="en-US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ခင္းျဖစ</a:t>
            </a:r>
            <a:r>
              <a:rPr lang="en-US" dirty="0" smtClean="0">
                <a:latin typeface="Zawgyi-One" pitchFamily="18" charset="2"/>
                <a:ea typeface="宋体" charset="-122"/>
                <a:cs typeface="Zawgyi-One" pitchFamily="18" charset="2"/>
              </a:rPr>
              <a:t>္ၿ</a:t>
            </a:r>
            <a:r>
              <a:rPr lang="en-US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ပီး</a:t>
            </a:r>
            <a:r>
              <a:rPr lang="en-US" dirty="0" smtClean="0">
                <a:latin typeface="Zawgyi-One" pitchFamily="18" charset="2"/>
                <a:ea typeface="宋体" charset="-122"/>
                <a:cs typeface="Zawgyi-One" pitchFamily="18" charset="2"/>
              </a:rPr>
              <a:t> </a:t>
            </a:r>
            <a:r>
              <a:rPr lang="en-US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မည္သည</a:t>
            </a:r>
            <a:r>
              <a:rPr lang="en-US" dirty="0" smtClean="0">
                <a:latin typeface="Zawgyi-One" pitchFamily="18" charset="2"/>
                <a:ea typeface="宋体" charset="-122"/>
                <a:cs typeface="Zawgyi-One" pitchFamily="18" charset="2"/>
              </a:rPr>
              <a:t>့္ </a:t>
            </a:r>
            <a:r>
              <a:rPr lang="en-US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ဥပေဒေၾကာင္း</a:t>
            </a:r>
            <a:r>
              <a:rPr lang="en-US" dirty="0" smtClean="0">
                <a:latin typeface="Zawgyi-One" pitchFamily="18" charset="2"/>
                <a:ea typeface="宋体" charset="-122"/>
                <a:cs typeface="Zawgyi-One" pitchFamily="18" charset="2"/>
              </a:rPr>
              <a:t> </a:t>
            </a:r>
            <a:r>
              <a:rPr lang="en-US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ရပ္တည</a:t>
            </a:r>
            <a:r>
              <a:rPr lang="en-US" dirty="0" smtClean="0">
                <a:latin typeface="Zawgyi-One" pitchFamily="18" charset="2"/>
                <a:ea typeface="宋体" charset="-122"/>
                <a:cs typeface="Zawgyi-One" pitchFamily="18" charset="2"/>
              </a:rPr>
              <a:t>္ </a:t>
            </a:r>
            <a:r>
              <a:rPr lang="en-US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ခ်က္မ</a:t>
            </a:r>
            <a:r>
              <a:rPr lang="en-US" dirty="0" smtClean="0">
                <a:latin typeface="Zawgyi-One" pitchFamily="18" charset="2"/>
                <a:ea typeface="宋体" charset="-122"/>
                <a:cs typeface="Zawgyi-One" pitchFamily="18" charset="2"/>
              </a:rPr>
              <a:t>ွ </a:t>
            </a:r>
            <a:r>
              <a:rPr lang="en-US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မရွိေပ</a:t>
            </a:r>
            <a:endParaRPr lang="fr-FR" sz="2800" dirty="0" smtClean="0">
              <a:latin typeface="Calibri" pitchFamily="34" charset="0"/>
            </a:endParaRPr>
          </a:p>
          <a:p>
            <a:pPr eaLnBrk="1" hangingPunct="1">
              <a:defRPr/>
            </a:pPr>
            <a:endParaRPr lang="fr-FR" sz="2800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72008"/>
            <a:ext cx="8229600" cy="126876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 err="1">
                <a:solidFill>
                  <a:schemeClr val="hlink"/>
                </a:solidFill>
                <a:latin typeface="Zawgyi-One" pitchFamily="18" charset="2"/>
                <a:cs typeface="Zawgyi-One" pitchFamily="18" charset="2"/>
              </a:rPr>
              <a:t>ကိုယ္ပုိင္အုပ္ခ်ုပ္မ</a:t>
            </a:r>
            <a:r>
              <a:rPr lang="en-US" sz="4000" dirty="0">
                <a:solidFill>
                  <a:schemeClr val="hlink"/>
                </a:solidFill>
                <a:latin typeface="Zawgyi-One" pitchFamily="18" charset="2"/>
                <a:cs typeface="Zawgyi-One" pitchFamily="18" charset="2"/>
              </a:rPr>
              <a:t>ႈ</a:t>
            </a:r>
            <a:r>
              <a:rPr lang="fr-FR" sz="4000" dirty="0">
                <a:solidFill>
                  <a:schemeClr val="hlink"/>
                </a:solidFill>
                <a:latin typeface="Zawgyi-One" pitchFamily="18" charset="2"/>
                <a:cs typeface="Zawgyi-One" pitchFamily="18" charset="2"/>
              </a:rPr>
              <a:t> ႏွင့္ </a:t>
            </a:r>
            <a:r>
              <a:rPr lang="fr-FR" sz="4000" dirty="0" err="1">
                <a:solidFill>
                  <a:schemeClr val="hlink"/>
                </a:solidFill>
                <a:latin typeface="Zawgyi-One" pitchFamily="18" charset="2"/>
                <a:cs typeface="Zawgyi-One" pitchFamily="18" charset="2"/>
              </a:rPr>
              <a:t>လြတ္လပ္မ</a:t>
            </a:r>
            <a:r>
              <a:rPr lang="fr-FR" sz="4000" dirty="0">
                <a:solidFill>
                  <a:schemeClr val="hlink"/>
                </a:solidFill>
                <a:latin typeface="Zawgyi-One" pitchFamily="18" charset="2"/>
                <a:cs typeface="Zawgyi-One" pitchFamily="18" charset="2"/>
              </a:rPr>
              <a:t>ႈ</a:t>
            </a:r>
            <a:r>
              <a:rPr lang="fr-FR" sz="4000" dirty="0">
                <a:solidFill>
                  <a:srgbClr val="FFCC00"/>
                </a:solidFill>
                <a:latin typeface="Calibri" pitchFamily="34" charset="0"/>
              </a:rPr>
              <a:t/>
            </a:r>
            <a:br>
              <a:rPr lang="fr-FR" sz="4000" dirty="0">
                <a:solidFill>
                  <a:srgbClr val="FFCC00"/>
                </a:solidFill>
                <a:latin typeface="Calibri" pitchFamily="34" charset="0"/>
              </a:rPr>
            </a:br>
            <a:r>
              <a:rPr lang="fr-FR" dirty="0">
                <a:solidFill>
                  <a:srgbClr val="FFCC00"/>
                </a:solidFill>
                <a:latin typeface="Calibri" pitchFamily="34" charset="0"/>
              </a:rPr>
              <a:t> </a:t>
            </a:r>
            <a:r>
              <a:rPr lang="fr-FR" sz="3200" i="1" dirty="0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800" i="1" dirty="0" err="1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လုပ္ငန္းပိုင္း</a:t>
            </a:r>
            <a:r>
              <a:rPr lang="en-US" sz="2800" i="1" dirty="0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fr-FR" sz="2800" i="1" dirty="0" err="1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က</a:t>
            </a:r>
            <a:r>
              <a:rPr lang="fr-FR" sz="2800" i="1" dirty="0" err="1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ိုယ္ပုိင္အုပ္ခ</a:t>
            </a:r>
            <a:r>
              <a:rPr lang="fr-FR" sz="2800" i="1" dirty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်ဳ</a:t>
            </a:r>
            <a:r>
              <a:rPr lang="fr-FR" sz="2800" i="1" dirty="0" err="1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ပ္မ</a:t>
            </a:r>
            <a:r>
              <a:rPr lang="fr-FR" sz="2800" i="1" dirty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ႈ</a:t>
            </a:r>
            <a:endParaRPr lang="fr-FR" sz="1800" i="1" dirty="0" smtClean="0">
              <a:solidFill>
                <a:srgbClr val="FFCC00"/>
              </a:solidFill>
              <a:latin typeface="Calibri" pitchFamily="34" charset="0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0768"/>
            <a:ext cx="8229600" cy="5517232"/>
          </a:xfrm>
        </p:spPr>
        <p:txBody>
          <a:bodyPr/>
          <a:lstStyle/>
          <a:p>
            <a:pPr eaLnBrk="1" hangingPunct="1">
              <a:buSzPct val="105000"/>
              <a:buFontTx/>
              <a:buNone/>
              <a:defRPr/>
            </a:pPr>
            <a:r>
              <a:rPr lang="fr-FR" sz="2000" dirty="0" smtClean="0">
                <a:latin typeface="Calibri" pitchFamily="34" charset="0"/>
              </a:rPr>
              <a:t>	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NHRI </a:t>
            </a: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မ်ား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၌ </a:t>
            </a: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မိမိတို႔ကိုယ္ပိုင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လုပ္ထံုးလုပ္နည္းစည္းမ်ဥ္းမ်ား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ေရးဆြဲႏိုင္ခြင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့္ </a:t>
            </a: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အာ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ဏာ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ရွိရမည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္၊ </a:t>
            </a: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ယင္းစည္းမ်ဥ္းမ်ားကို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 ျ</a:t>
            </a: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ပင္ပအာဏာပိုင္က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 ျ</a:t>
            </a: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ပင္ဆင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္ႏ</a:t>
            </a: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ိုင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္ျ</a:t>
            </a: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ခင္း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မရွိေစ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 ရ</a:t>
            </a:r>
            <a:endParaRPr lang="fr-FR" sz="2000" b="1" dirty="0" smtClean="0">
              <a:solidFill>
                <a:srgbClr val="FF0000"/>
              </a:solidFill>
              <a:latin typeface="Calibri" pitchFamily="34" charset="0"/>
            </a:endParaRPr>
          </a:p>
          <a:p>
            <a:pPr eaLnBrk="1" hangingPunct="1">
              <a:buSzPct val="105000"/>
              <a:buFontTx/>
              <a:buNone/>
              <a:defRPr/>
            </a:pPr>
            <a:endParaRPr lang="fr-FR" sz="900" b="1" dirty="0" smtClean="0">
              <a:solidFill>
                <a:srgbClr val="FF0000"/>
              </a:solidFill>
              <a:latin typeface="Calibri" pitchFamily="34" charset="0"/>
            </a:endParaRPr>
          </a:p>
          <a:p>
            <a:pPr lvl="1" eaLnBrk="1" hangingPunct="1">
              <a:buClr>
                <a:schemeClr val="hlink"/>
              </a:buClr>
              <a:buSzPct val="105000"/>
              <a:buFontTx/>
              <a:buChar char="•"/>
              <a:defRPr/>
            </a:pPr>
            <a:r>
              <a:rPr lang="en-GB" altLang="zh-CN" sz="2000" dirty="0" smtClean="0">
                <a:latin typeface="Calibri" pitchFamily="34" charset="0"/>
                <a:ea typeface="宋体" charset="-122"/>
              </a:rPr>
              <a:t>MNHRC </a:t>
            </a:r>
            <a:r>
              <a:rPr lang="en-US" altLang="zh-CN" sz="20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၏ </a:t>
            </a:r>
            <a:r>
              <a:rPr lang="en-US" altLang="zh-CN" sz="20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လုပ္ထံုးလုပ္နည္းစည္းမ်ဥ္းမ်ားကို</a:t>
            </a:r>
            <a:r>
              <a:rPr lang="en-US" altLang="zh-CN" sz="20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 </a:t>
            </a:r>
            <a:r>
              <a:rPr lang="en-US" altLang="zh-CN" sz="20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တရားေရးဌာနက</a:t>
            </a:r>
            <a:r>
              <a:rPr lang="en-US" altLang="zh-CN" sz="20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 </a:t>
            </a:r>
            <a:r>
              <a:rPr lang="en-US" altLang="zh-CN" sz="20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စစ္ေဆး</a:t>
            </a:r>
            <a:r>
              <a:rPr lang="en-US" altLang="zh-CN" sz="20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 </a:t>
            </a:r>
            <a:r>
              <a:rPr lang="en-US" altLang="zh-CN" sz="20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ေနၿပီး</a:t>
            </a:r>
            <a:r>
              <a:rPr lang="en-US" altLang="zh-CN" sz="20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 </a:t>
            </a:r>
            <a:r>
              <a:rPr lang="en-US" altLang="zh-CN" sz="20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ဝန</a:t>
            </a:r>
            <a:r>
              <a:rPr lang="en-US" altLang="zh-CN" sz="20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္ႀ</a:t>
            </a:r>
            <a:r>
              <a:rPr lang="en-US" altLang="zh-CN" sz="20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ကီးအဖြဲ</a:t>
            </a:r>
            <a:r>
              <a:rPr lang="en-US" altLang="zh-CN" sz="20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႔၏</a:t>
            </a:r>
            <a:r>
              <a:rPr lang="en-US" altLang="zh-CN" sz="20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အတည</a:t>
            </a:r>
            <a:r>
              <a:rPr lang="en-US" altLang="zh-CN" sz="20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္ျ</a:t>
            </a:r>
            <a:r>
              <a:rPr lang="en-US" altLang="zh-CN" sz="20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ပဳခ်က္ကို</a:t>
            </a:r>
            <a:r>
              <a:rPr lang="en-US" altLang="zh-CN" sz="20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 </a:t>
            </a:r>
            <a:r>
              <a:rPr lang="en-US" altLang="zh-CN" sz="20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ေစာင</a:t>
            </a:r>
            <a:r>
              <a:rPr lang="en-US" altLang="zh-CN" sz="20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့္</a:t>
            </a:r>
            <a:r>
              <a:rPr lang="en-US" altLang="zh-CN" sz="20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ဆိုင္းေနသည</a:t>
            </a:r>
            <a:r>
              <a:rPr lang="en-US" altLang="zh-CN" sz="20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္</a:t>
            </a:r>
            <a:endParaRPr lang="en-GB" altLang="zh-CN" sz="2000" dirty="0" smtClean="0">
              <a:latin typeface="Calibri" pitchFamily="34" charset="0"/>
              <a:ea typeface="宋体" charset="-122"/>
            </a:endParaRPr>
          </a:p>
          <a:p>
            <a:pPr lvl="1" eaLnBrk="1" hangingPunct="1">
              <a:buSzPct val="105000"/>
              <a:buFontTx/>
              <a:buNone/>
              <a:defRPr/>
            </a:pPr>
            <a:endParaRPr lang="en-GB" altLang="zh-CN" sz="900" dirty="0" smtClean="0">
              <a:latin typeface="Calibri" pitchFamily="34" charset="0"/>
              <a:ea typeface="宋体" charset="-122"/>
            </a:endParaRPr>
          </a:p>
          <a:p>
            <a:pPr eaLnBrk="1" hangingPunct="1">
              <a:buSzPct val="105000"/>
              <a:buFontTx/>
              <a:buNone/>
              <a:defRPr/>
            </a:pPr>
            <a:r>
              <a:rPr lang="fr-FR" sz="2000" dirty="0" smtClean="0">
                <a:latin typeface="Calibri" pitchFamily="34" charset="0"/>
              </a:rPr>
              <a:t>	</a:t>
            </a:r>
            <a:r>
              <a:rPr lang="fr-FR" sz="2000" b="1" dirty="0" smtClean="0">
                <a:solidFill>
                  <a:srgbClr val="FF0000"/>
                </a:solidFill>
                <a:latin typeface="Calibri" pitchFamily="34" charset="0"/>
              </a:rPr>
              <a:t>NHRI </a:t>
            </a: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မ်ားသည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အစိုးရအဖြဲ႔ကို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တာဝန္မခံရဘဲ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အုပ္ခ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်ဳ</a:t>
            </a: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ပ္ေရးက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႑ </a:t>
            </a: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မဟုတ္ေသာ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အာဏာပိုင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္၊ </a:t>
            </a: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အမ်ားဆံုးျဖစ္ေလ့ရွိသည္မွာ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ဥပေဒျပဳက႑သို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႔ </a:t>
            </a: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တာဝန္ခံရမည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</a:t>
            </a:r>
            <a:endParaRPr lang="en-GB" sz="2000" b="1" dirty="0" smtClean="0">
              <a:solidFill>
                <a:srgbClr val="FF0000"/>
              </a:solidFill>
              <a:latin typeface="Calibri" pitchFamily="34" charset="0"/>
            </a:endParaRPr>
          </a:p>
          <a:p>
            <a:pPr eaLnBrk="1" hangingPunct="1">
              <a:buSzPct val="105000"/>
              <a:buFontTx/>
              <a:buNone/>
              <a:defRPr/>
            </a:pPr>
            <a:endParaRPr lang="fr-FR" sz="900" b="1" dirty="0" smtClean="0">
              <a:solidFill>
                <a:srgbClr val="FF0000"/>
              </a:solidFill>
              <a:latin typeface="Calibri" pitchFamily="34" charset="0"/>
            </a:endParaRPr>
          </a:p>
          <a:p>
            <a:pPr lvl="1" eaLnBrk="1" hangingPunct="1">
              <a:buClr>
                <a:schemeClr val="hlink"/>
              </a:buClr>
              <a:buSzPct val="105000"/>
              <a:buFontTx/>
              <a:buChar char="•"/>
              <a:defRPr/>
            </a:pPr>
            <a:r>
              <a:rPr lang="en-GB" sz="2000" dirty="0" smtClean="0">
                <a:latin typeface="Calibri" pitchFamily="34" charset="0"/>
              </a:rPr>
              <a:t>MNHRC </a:t>
            </a:r>
            <a:r>
              <a:rPr lang="en-US" sz="20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“</a:t>
            </a:r>
            <a:r>
              <a:rPr lang="en-US" sz="20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သည</a:t>
            </a:r>
            <a:r>
              <a:rPr lang="en-US" sz="20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္ </a:t>
            </a:r>
            <a:r>
              <a:rPr lang="en-US" sz="20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မိမိလုပ္ေဆာင</a:t>
            </a:r>
            <a:r>
              <a:rPr lang="en-US" sz="20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္္္</a:t>
            </a:r>
            <a:r>
              <a:rPr lang="en-US" sz="20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ခ်က္မ်ားကို</a:t>
            </a:r>
            <a:r>
              <a:rPr lang="en-US" sz="20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သမတထံ</a:t>
            </a:r>
            <a:r>
              <a:rPr lang="en-US" sz="20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တိုက</a:t>
            </a:r>
            <a:r>
              <a:rPr lang="en-US" sz="20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္႐</a:t>
            </a:r>
            <a:r>
              <a:rPr lang="en-US" sz="20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ိုက္အစီရင္ခံရ</a:t>
            </a:r>
            <a:r>
              <a:rPr lang="en-US" sz="20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မည</a:t>
            </a:r>
            <a:r>
              <a:rPr lang="en-US" sz="20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္”</a:t>
            </a:r>
            <a:endParaRPr lang="en-GB" sz="2000" dirty="0" smtClean="0">
              <a:latin typeface="Calibri" pitchFamily="34" charset="0"/>
            </a:endParaRPr>
          </a:p>
          <a:p>
            <a:pPr lvl="1" eaLnBrk="1" hangingPunct="1">
              <a:buSzPct val="105000"/>
              <a:buFontTx/>
              <a:buNone/>
              <a:defRPr/>
            </a:pPr>
            <a:endParaRPr lang="en-GB" sz="900" dirty="0" smtClean="0">
              <a:latin typeface="Calibri" pitchFamily="34" charset="0"/>
            </a:endParaRPr>
          </a:p>
          <a:p>
            <a:pPr eaLnBrk="1" hangingPunct="1">
              <a:buSzPct val="105000"/>
              <a:buFontTx/>
              <a:buNone/>
              <a:defRPr/>
            </a:pPr>
            <a:r>
              <a:rPr lang="en-GB" sz="2000" b="1" dirty="0" smtClean="0">
                <a:solidFill>
                  <a:srgbClr val="FF0000"/>
                </a:solidFill>
                <a:latin typeface="Calibri" pitchFamily="34" charset="0"/>
              </a:rPr>
              <a:t>	NHRI </a:t>
            </a: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မ်ားသည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အစိုးရထံမ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ွ ၫႊန္ၾ</a:t>
            </a: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ကားခ်က္မ်ား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မခံယူဘဲ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မိမိကိုယ္ပိုင္ေရ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ွ႕</a:t>
            </a: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ေဆာင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 မႈျ</a:t>
            </a: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ဖင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့္ </a:t>
            </a: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လူ႔အခြင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အေရးအေျခအေနကို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စံုစမ္းစစ္ေဆး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ေလ့လာေစာင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့္ၾ</a:t>
            </a: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ကည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့္ </a:t>
            </a: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သင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သည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</a:t>
            </a:r>
            <a:endParaRPr lang="en-GB" sz="2000" dirty="0" smtClean="0">
              <a:solidFill>
                <a:srgbClr val="FF0000"/>
              </a:solidFill>
              <a:latin typeface="Calibri" pitchFamily="34" charset="0"/>
            </a:endParaRPr>
          </a:p>
          <a:p>
            <a:pPr eaLnBrk="1" hangingPunct="1">
              <a:buSzPct val="105000"/>
              <a:buFontTx/>
              <a:buNone/>
              <a:defRPr/>
            </a:pPr>
            <a:endParaRPr lang="en-GB" sz="900" b="1" dirty="0" smtClean="0">
              <a:solidFill>
                <a:srgbClr val="FF0000"/>
              </a:solidFill>
              <a:latin typeface="Calibri" pitchFamily="34" charset="0"/>
            </a:endParaRPr>
          </a:p>
          <a:p>
            <a:pPr lvl="1" eaLnBrk="1" hangingPunct="1">
              <a:buClr>
                <a:schemeClr val="hlink"/>
              </a:buClr>
              <a:buSzPct val="105000"/>
              <a:buFontTx/>
              <a:buChar char="•"/>
              <a:defRPr/>
            </a:pPr>
            <a:r>
              <a:rPr lang="en-GB" sz="2000" dirty="0" smtClean="0">
                <a:latin typeface="Calibri" pitchFamily="34" charset="0"/>
              </a:rPr>
              <a:t>MNHRC </a:t>
            </a:r>
            <a:r>
              <a:rPr lang="en-US" sz="20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သည</a:t>
            </a:r>
            <a:r>
              <a:rPr lang="en-US" sz="20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္ “ႏ</a:t>
            </a:r>
            <a:r>
              <a:rPr lang="en-US" sz="20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ိုင္ငံေတာ္သမတက</a:t>
            </a:r>
            <a:r>
              <a:rPr lang="en-US" sz="20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အပ</a:t>
            </a:r>
            <a:r>
              <a:rPr lang="en-US" sz="20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္ႏွ</a:t>
            </a:r>
            <a:r>
              <a:rPr lang="en-US" sz="20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င္းသည</a:t>
            </a:r>
            <a:r>
              <a:rPr lang="en-US" sz="20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့္</a:t>
            </a:r>
            <a:r>
              <a:rPr lang="en-US" sz="20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တာဝန္မ်ားကို</a:t>
            </a:r>
            <a:r>
              <a:rPr lang="en-US" sz="20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ထမ္း</a:t>
            </a:r>
            <a:r>
              <a:rPr lang="en-US" sz="20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ေဆာင္ရမည</a:t>
            </a:r>
            <a:r>
              <a:rPr lang="en-US" sz="20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္။”</a:t>
            </a:r>
            <a:endParaRPr lang="fr-FR" sz="2000" dirty="0" smtClean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2"/>
            <a:ext cx="8229600" cy="5184923"/>
          </a:xfrm>
        </p:spPr>
        <p:txBody>
          <a:bodyPr/>
          <a:lstStyle/>
          <a:p>
            <a:pPr eaLnBrk="1" hangingPunct="1">
              <a:buSzPct val="105000"/>
              <a:buFontTx/>
              <a:buNone/>
              <a:defRPr/>
            </a:pPr>
            <a:endParaRPr lang="fr-FR" sz="2800" dirty="0" smtClean="0">
              <a:latin typeface="Calibri" pitchFamily="34" charset="0"/>
            </a:endParaRPr>
          </a:p>
          <a:p>
            <a:pPr eaLnBrk="1" hangingPunct="1">
              <a:buSzPct val="105000"/>
              <a:buFontTx/>
              <a:buNone/>
              <a:defRPr/>
            </a:pPr>
            <a:r>
              <a:rPr lang="fr-FR" sz="2400" b="1" dirty="0" smtClean="0">
                <a:solidFill>
                  <a:srgbClr val="FF0000"/>
                </a:solidFill>
                <a:latin typeface="Calibri" pitchFamily="34" charset="0"/>
              </a:rPr>
              <a:t>	NHRI </a:t>
            </a:r>
            <a:r>
              <a:rPr lang="en-US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တခုသည</a:t>
            </a:r>
            <a:r>
              <a:rPr lang="en-US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မိမိ၏ဘ႑ာေရးအေပၚတြင္လည္းေကာင္း</a:t>
            </a:r>
            <a:r>
              <a:rPr lang="en-US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၊ </a:t>
            </a:r>
            <a:r>
              <a:rPr lang="en-US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ဘ႑ာသံုးစြဲမႈအေပၚတြင္လည္းေကာင္း</a:t>
            </a:r>
            <a:r>
              <a:rPr lang="en-US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 ခ်ဳ</a:t>
            </a:r>
            <a:r>
              <a:rPr lang="en-US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ပ္ကိုင</a:t>
            </a:r>
            <a:r>
              <a:rPr lang="en-US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္ႏ</a:t>
            </a:r>
            <a:r>
              <a:rPr lang="en-US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ိုင္ရမည</a:t>
            </a:r>
            <a:r>
              <a:rPr lang="en-US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</a:t>
            </a:r>
            <a:endParaRPr lang="fr-FR" sz="2400" b="1" dirty="0" smtClean="0">
              <a:solidFill>
                <a:srgbClr val="FF0000"/>
              </a:solidFill>
              <a:latin typeface="Calibri" pitchFamily="34" charset="0"/>
            </a:endParaRPr>
          </a:p>
          <a:p>
            <a:pPr eaLnBrk="1" hangingPunct="1">
              <a:buSzPct val="105000"/>
              <a:buFontTx/>
              <a:buNone/>
              <a:defRPr/>
            </a:pPr>
            <a:endParaRPr lang="fr-FR" sz="2400" b="1" dirty="0" smtClean="0">
              <a:solidFill>
                <a:srgbClr val="FF0000"/>
              </a:solidFill>
              <a:latin typeface="Calibri" pitchFamily="34" charset="0"/>
            </a:endParaRPr>
          </a:p>
          <a:p>
            <a:pPr eaLnBrk="1" hangingPunct="1">
              <a:buSzPct val="105000"/>
              <a:buFontTx/>
              <a:buNone/>
              <a:defRPr/>
            </a:pPr>
            <a:r>
              <a:rPr lang="fr-FR" sz="2400" b="1" dirty="0" smtClean="0">
                <a:solidFill>
                  <a:srgbClr val="FF0000"/>
                </a:solidFill>
                <a:latin typeface="Calibri" pitchFamily="34" charset="0"/>
              </a:rPr>
              <a:t>	NHRI </a:t>
            </a:r>
            <a:r>
              <a:rPr lang="en-US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အေနျဖင</a:t>
            </a:r>
            <a:r>
              <a:rPr lang="en-US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့္ </a:t>
            </a:r>
            <a:r>
              <a:rPr lang="en-US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မိမိ၏အခြင</a:t>
            </a:r>
            <a:r>
              <a:rPr lang="en-US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အာဏာကို</a:t>
            </a:r>
            <a:r>
              <a:rPr lang="en-US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က်င</a:t>
            </a:r>
            <a:r>
              <a:rPr lang="en-US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သံုးႏိုင္ရန</a:t>
            </a:r>
            <a:r>
              <a:rPr lang="en-US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ရံပံုေင</a:t>
            </a:r>
            <a:r>
              <a:rPr lang="en-US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ြ </a:t>
            </a:r>
            <a:r>
              <a:rPr lang="en-US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အလံုအေလာက္ရွိရမည</a:t>
            </a:r>
            <a:r>
              <a:rPr lang="en-US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 </a:t>
            </a:r>
            <a:endParaRPr lang="fr-FR" sz="2400" b="1" dirty="0" smtClean="0">
              <a:solidFill>
                <a:srgbClr val="FF0000"/>
              </a:solidFill>
              <a:latin typeface="Calibri" pitchFamily="34" charset="0"/>
            </a:endParaRPr>
          </a:p>
          <a:p>
            <a:pPr eaLnBrk="1" hangingPunct="1">
              <a:buSzPct val="105000"/>
              <a:buFontTx/>
              <a:buNone/>
              <a:defRPr/>
            </a:pPr>
            <a:endParaRPr lang="fr-FR" sz="2400" b="1" dirty="0" smtClean="0">
              <a:solidFill>
                <a:srgbClr val="FF0000"/>
              </a:solidFill>
              <a:latin typeface="Calibri" pitchFamily="34" charset="0"/>
            </a:endParaRPr>
          </a:p>
          <a:p>
            <a:pPr eaLnBrk="1" hangingPunct="1">
              <a:buSzPct val="105000"/>
              <a:buFontTx/>
              <a:buNone/>
              <a:defRPr/>
            </a:pPr>
            <a:r>
              <a:rPr lang="fr-FR" sz="2400" b="1" dirty="0" smtClean="0">
                <a:solidFill>
                  <a:srgbClr val="FF0000"/>
                </a:solidFill>
                <a:latin typeface="Calibri" pitchFamily="34" charset="0"/>
              </a:rPr>
              <a:t>	</a:t>
            </a:r>
            <a:r>
              <a:rPr lang="en-US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လႊတ္ေတာ္က</a:t>
            </a:r>
            <a:r>
              <a:rPr lang="en-US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ဘတ္ဂ်က္ကို</a:t>
            </a:r>
            <a:r>
              <a:rPr lang="en-US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အတည</a:t>
            </a:r>
            <a:r>
              <a:rPr lang="en-US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္ျ</a:t>
            </a:r>
            <a:r>
              <a:rPr lang="en-US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ပဳေပးရမည</a:t>
            </a:r>
            <a:r>
              <a:rPr lang="en-US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</a:t>
            </a:r>
            <a:endParaRPr lang="fr-FR" sz="2400" b="1" dirty="0" smtClean="0">
              <a:solidFill>
                <a:srgbClr val="FF0000"/>
              </a:solidFill>
              <a:latin typeface="Calibri" pitchFamily="34" charset="0"/>
            </a:endParaRPr>
          </a:p>
          <a:p>
            <a:pPr eaLnBrk="1" hangingPunct="1">
              <a:buSzPct val="105000"/>
              <a:buFontTx/>
              <a:buNone/>
              <a:defRPr/>
            </a:pPr>
            <a:endParaRPr lang="fr-FR" sz="2400" b="1" dirty="0" smtClean="0">
              <a:solidFill>
                <a:srgbClr val="FF0000"/>
              </a:solidFill>
              <a:latin typeface="Calibri" pitchFamily="34" charset="0"/>
            </a:endParaRPr>
          </a:p>
          <a:p>
            <a:pPr lvl="1" eaLnBrk="1" hangingPunct="1">
              <a:buClr>
                <a:schemeClr val="hlink"/>
              </a:buClr>
              <a:buSzPct val="105000"/>
              <a:buFontTx/>
              <a:buChar char="•"/>
              <a:defRPr/>
            </a:pPr>
            <a:r>
              <a:rPr lang="fr-FR" sz="2400" dirty="0" smtClean="0">
                <a:latin typeface="Calibri" pitchFamily="34" charset="0"/>
              </a:rPr>
              <a:t>MNHRC </a:t>
            </a:r>
            <a:r>
              <a:rPr lang="en-US" altLang="zh-CN" sz="2400" dirty="0">
                <a:latin typeface="Zawgyi-One" pitchFamily="18" charset="2"/>
                <a:ea typeface="宋体" charset="-122"/>
                <a:cs typeface="Zawgyi-One" pitchFamily="18" charset="2"/>
              </a:rPr>
              <a:t>၏ </a:t>
            </a:r>
            <a:r>
              <a:rPr lang="en-US" altLang="zh-CN" sz="24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ဘ႑ာေရး</a:t>
            </a:r>
            <a:r>
              <a:rPr lang="en-US" altLang="zh-CN" sz="24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ႏွင့္</a:t>
            </a:r>
            <a:r>
              <a:rPr lang="en-US" altLang="zh-CN" sz="24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ပတ္သက</a:t>
            </a:r>
            <a:r>
              <a:rPr lang="en-US" altLang="zh-CN" sz="24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္၍ </a:t>
            </a:r>
            <a:r>
              <a:rPr lang="en-US" altLang="zh-CN" sz="24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မည္သည</a:t>
            </a:r>
            <a:r>
              <a:rPr lang="en-US" altLang="zh-CN" sz="24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့္</a:t>
            </a:r>
            <a:r>
              <a:rPr lang="en-US" altLang="zh-CN" sz="24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အခ်က</a:t>
            </a:r>
            <a:r>
              <a:rPr lang="en-US" altLang="zh-CN" sz="24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္ </a:t>
            </a:r>
            <a:r>
              <a:rPr lang="en-US" altLang="zh-CN" sz="24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အလက္မ</a:t>
            </a:r>
            <a:r>
              <a:rPr lang="en-US" altLang="zh-CN" sz="24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ွ </a:t>
            </a:r>
            <a:r>
              <a:rPr lang="en-US" altLang="zh-CN" sz="24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မသိရေပ</a:t>
            </a:r>
            <a:r>
              <a:rPr lang="fr-FR" sz="2400" b="1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</a:p>
          <a:p>
            <a:pPr lvl="1" eaLnBrk="1" hangingPunct="1">
              <a:buClr>
                <a:schemeClr val="hlink"/>
              </a:buClr>
              <a:buSzPct val="105000"/>
              <a:buFontTx/>
              <a:buNone/>
              <a:defRPr/>
            </a:pPr>
            <a:endParaRPr lang="fr-FR" sz="2400" b="1" dirty="0" smtClean="0">
              <a:solidFill>
                <a:srgbClr val="FF0000"/>
              </a:solidFill>
              <a:latin typeface="Calibri" pitchFamily="34" charset="0"/>
            </a:endParaRPr>
          </a:p>
          <a:p>
            <a:pPr eaLnBrk="1" hangingPunct="1">
              <a:buSzPct val="105000"/>
              <a:buFontTx/>
              <a:buNone/>
              <a:defRPr/>
            </a:pPr>
            <a:endParaRPr lang="fr-FR" sz="2800" b="1" dirty="0" smtClean="0">
              <a:solidFill>
                <a:srgbClr val="FF0000"/>
              </a:solidFill>
              <a:latin typeface="Calibri" pitchFamily="34" charset="0"/>
            </a:endParaRPr>
          </a:p>
          <a:p>
            <a:pPr eaLnBrk="1" hangingPunct="1">
              <a:buSzPct val="105000"/>
              <a:buFontTx/>
              <a:buNone/>
              <a:defRPr/>
            </a:pPr>
            <a:endParaRPr lang="fr-FR" sz="2800" dirty="0" smtClean="0"/>
          </a:p>
        </p:txBody>
      </p:sp>
      <p:sp>
        <p:nvSpPr>
          <p:cNvPr id="5" name="Rectangle 2"/>
          <p:cNvSpPr txBox="1">
            <a:spLocks noRot="1" noChangeArrowheads="1"/>
          </p:cNvSpPr>
          <p:nvPr/>
        </p:nvSpPr>
        <p:spPr bwMode="auto">
          <a:xfrm>
            <a:off x="539552" y="144016"/>
            <a:ext cx="8229600" cy="1268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sz="4000" dirty="0" err="1" smtClean="0">
                <a:solidFill>
                  <a:schemeClr val="hlink"/>
                </a:solidFill>
                <a:latin typeface="Zawgyi-One" pitchFamily="18" charset="2"/>
                <a:cs typeface="Zawgyi-One" pitchFamily="18" charset="2"/>
              </a:rPr>
              <a:t>ကိုယ္ပုိင္အုပ္ခ်ုပ္မ</a:t>
            </a:r>
            <a:r>
              <a:rPr lang="en-US" sz="4000" dirty="0" smtClean="0">
                <a:solidFill>
                  <a:schemeClr val="hlink"/>
                </a:solidFill>
                <a:latin typeface="Zawgyi-One" pitchFamily="18" charset="2"/>
                <a:cs typeface="Zawgyi-One" pitchFamily="18" charset="2"/>
              </a:rPr>
              <a:t>ႈ</a:t>
            </a:r>
            <a:r>
              <a:rPr lang="fr-FR" sz="4000" dirty="0" smtClean="0">
                <a:solidFill>
                  <a:schemeClr val="hlink"/>
                </a:solidFill>
                <a:latin typeface="Zawgyi-One" pitchFamily="18" charset="2"/>
                <a:cs typeface="Zawgyi-One" pitchFamily="18" charset="2"/>
              </a:rPr>
              <a:t> ႏွင့္ </a:t>
            </a:r>
            <a:r>
              <a:rPr lang="fr-FR" sz="4000" dirty="0" err="1" smtClean="0">
                <a:solidFill>
                  <a:schemeClr val="hlink"/>
                </a:solidFill>
                <a:latin typeface="Zawgyi-One" pitchFamily="18" charset="2"/>
                <a:cs typeface="Zawgyi-One" pitchFamily="18" charset="2"/>
              </a:rPr>
              <a:t>လြတ္လပ္မ</a:t>
            </a:r>
            <a:r>
              <a:rPr lang="fr-FR" sz="4000" dirty="0" smtClean="0">
                <a:solidFill>
                  <a:schemeClr val="hlink"/>
                </a:solidFill>
                <a:latin typeface="Zawgyi-One" pitchFamily="18" charset="2"/>
                <a:cs typeface="Zawgyi-One" pitchFamily="18" charset="2"/>
              </a:rPr>
              <a:t>ႈ</a:t>
            </a:r>
            <a:r>
              <a:rPr lang="fr-FR" sz="4000" dirty="0" smtClean="0">
                <a:solidFill>
                  <a:srgbClr val="FFCC00"/>
                </a:solidFill>
                <a:latin typeface="Calibri" pitchFamily="34" charset="0"/>
              </a:rPr>
              <a:t/>
            </a:r>
            <a:br>
              <a:rPr lang="fr-FR" sz="4000" dirty="0" smtClean="0">
                <a:solidFill>
                  <a:srgbClr val="FFCC00"/>
                </a:solidFill>
                <a:latin typeface="Calibri" pitchFamily="34" charset="0"/>
              </a:rPr>
            </a:br>
            <a:r>
              <a:rPr lang="fr-FR" dirty="0" smtClean="0">
                <a:solidFill>
                  <a:srgbClr val="FFCC00"/>
                </a:solidFill>
                <a:latin typeface="Calibri" pitchFamily="34" charset="0"/>
              </a:rPr>
              <a:t> </a:t>
            </a:r>
            <a:r>
              <a:rPr lang="fr-FR" sz="3200" i="1" dirty="0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800" i="1" dirty="0" err="1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ဘ႑ာေရး</a:t>
            </a:r>
            <a:r>
              <a:rPr lang="en-US" sz="2800" i="1" dirty="0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fr-FR" sz="2800" i="1" dirty="0" err="1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ကိုယ္ပုိင္အုပ္ခ</a:t>
            </a:r>
            <a:r>
              <a:rPr lang="fr-FR" sz="2800" i="1" dirty="0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်ဳ</a:t>
            </a:r>
            <a:r>
              <a:rPr lang="fr-FR" sz="2800" i="1" dirty="0" err="1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ပ္မ</a:t>
            </a:r>
            <a:r>
              <a:rPr lang="fr-FR" sz="2800" i="1" dirty="0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ႈ</a:t>
            </a:r>
            <a:endParaRPr lang="fr-FR" sz="1800" i="1" dirty="0" smtClean="0">
              <a:solidFill>
                <a:srgbClr val="FFCC00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dirty="0" err="1" smtClean="0">
                <a:solidFill>
                  <a:schemeClr val="hlink"/>
                </a:solidFill>
                <a:latin typeface="Zawgyi-One" pitchFamily="18" charset="2"/>
                <a:cs typeface="Zawgyi-One" pitchFamily="18" charset="2"/>
              </a:rPr>
              <a:t>နိဂံုး</a:t>
            </a:r>
            <a:endParaRPr lang="fr-FR" dirty="0" smtClean="0">
              <a:solidFill>
                <a:schemeClr val="hlink"/>
              </a:solidFill>
              <a:latin typeface="Calibri" pitchFamily="34" charset="0"/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29600" cy="4525962"/>
          </a:xfrm>
        </p:spPr>
        <p:txBody>
          <a:bodyPr/>
          <a:lstStyle/>
          <a:p>
            <a:pPr eaLnBrk="1" hangingPunct="1">
              <a:defRPr/>
            </a:pPr>
            <a:endParaRPr lang="fr-FR" sz="2800" dirty="0" smtClean="0">
              <a:latin typeface="Calibri" pitchFamily="34" charset="0"/>
            </a:endParaRPr>
          </a:p>
          <a:p>
            <a:pPr marL="342900" lvl="1" indent="-342900" eaLnBrk="1" hangingPunct="1">
              <a:buClr>
                <a:schemeClr val="hlink"/>
              </a:buClr>
              <a:buSzPct val="105000"/>
              <a:buFontTx/>
              <a:buChar char="•"/>
              <a:defRPr/>
            </a:pPr>
            <a:r>
              <a:rPr lang="en-US" sz="24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MNHRC ႏွင့္</a:t>
            </a:r>
            <a:r>
              <a:rPr lang="en-US" sz="24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ပတ္သက</a:t>
            </a:r>
            <a:r>
              <a:rPr lang="en-US" sz="24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္၍ </a:t>
            </a:r>
            <a:r>
              <a:rPr lang="en-US" sz="24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သိရွိရသည</a:t>
            </a:r>
            <a:r>
              <a:rPr lang="en-US" sz="24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့္ </a:t>
            </a:r>
            <a:r>
              <a:rPr lang="en-US" sz="24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အခ်က္အလက္အနည္းငယ</a:t>
            </a:r>
            <a:r>
              <a:rPr lang="en-US" sz="24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္ </a:t>
            </a:r>
            <a:r>
              <a:rPr lang="en-US" sz="24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အရ</a:t>
            </a:r>
            <a:r>
              <a:rPr lang="en-US" sz="24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 ၎</a:t>
            </a:r>
            <a:r>
              <a:rPr lang="en-US" sz="24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မွာ</a:t>
            </a:r>
            <a:r>
              <a:rPr lang="en-US" sz="24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 </a:t>
            </a:r>
            <a:r>
              <a:rPr lang="en-US" sz="24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လြတ္လပ</a:t>
            </a:r>
            <a:r>
              <a:rPr lang="en-US" sz="24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္ၿ</a:t>
            </a:r>
            <a:r>
              <a:rPr lang="en-US" sz="24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ပီး</a:t>
            </a:r>
            <a:r>
              <a:rPr lang="en-US" sz="24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 </a:t>
            </a:r>
            <a:r>
              <a:rPr lang="en-US" sz="24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ထိေရာက္သည</a:t>
            </a:r>
            <a:r>
              <a:rPr lang="en-US" sz="24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့္</a:t>
            </a:r>
            <a:r>
              <a:rPr lang="en-US" sz="24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ဌာန</a:t>
            </a:r>
            <a:r>
              <a:rPr lang="en-US" sz="24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 </a:t>
            </a:r>
            <a:r>
              <a:rPr lang="en-US" sz="24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မဟုတ္ေၾကာင္း</a:t>
            </a:r>
            <a:r>
              <a:rPr lang="en-US" sz="24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ႏွင့္ </a:t>
            </a:r>
            <a:r>
              <a:rPr lang="en-US" sz="24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ပါရီမူမ်ား</a:t>
            </a:r>
            <a:r>
              <a:rPr lang="en-US" sz="24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ႏွင့္ </a:t>
            </a:r>
            <a:r>
              <a:rPr lang="en-US" sz="24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မကိုက္ညီေၾကာင္း</a:t>
            </a:r>
            <a:r>
              <a:rPr lang="en-US" sz="24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 </a:t>
            </a:r>
            <a:r>
              <a:rPr lang="en-US" sz="24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ေကာက္ခ်က္ခ်ဖို</a:t>
            </a:r>
            <a:r>
              <a:rPr lang="en-US" sz="24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႔ </a:t>
            </a:r>
            <a:r>
              <a:rPr lang="en-US" sz="24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လံုေလာက</a:t>
            </a:r>
            <a:r>
              <a:rPr lang="en-US" sz="24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္ </a:t>
            </a:r>
            <a:r>
              <a:rPr lang="en-US" sz="24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သည</a:t>
            </a:r>
            <a:r>
              <a:rPr lang="en-US" sz="24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္</a:t>
            </a:r>
            <a:endParaRPr lang="fr-FR" sz="2800" dirty="0" smtClean="0">
              <a:latin typeface="Calibri" pitchFamily="34" charset="0"/>
            </a:endParaRPr>
          </a:p>
          <a:p>
            <a:pPr eaLnBrk="1" hangingPunct="1">
              <a:buSzPct val="105000"/>
              <a:buFontTx/>
              <a:buNone/>
              <a:defRPr/>
            </a:pPr>
            <a:endParaRPr lang="fr-FR" sz="2800" dirty="0" smtClean="0">
              <a:latin typeface="Calibri" pitchFamily="34" charset="0"/>
            </a:endParaRPr>
          </a:p>
          <a:p>
            <a:pPr marL="342900" lvl="1" indent="-342900" eaLnBrk="1" hangingPunct="1">
              <a:buClr>
                <a:schemeClr val="hlink"/>
              </a:buClr>
              <a:buSzPct val="105000"/>
              <a:buFontTx/>
              <a:buChar char="•"/>
              <a:defRPr/>
            </a:pPr>
            <a:r>
              <a:rPr lang="fr-FR" sz="2800" dirty="0" smtClean="0">
                <a:latin typeface="Calibri" pitchFamily="34" charset="0"/>
              </a:rPr>
              <a:t>MNHRC </a:t>
            </a:r>
            <a:r>
              <a:rPr lang="en-US" sz="24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သည</a:t>
            </a:r>
            <a:r>
              <a:rPr lang="en-US" sz="24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္ </a:t>
            </a:r>
            <a:r>
              <a:rPr lang="en-US" sz="24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မိမိ၏အခြင</a:t>
            </a:r>
            <a:r>
              <a:rPr lang="en-US" sz="24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့္</a:t>
            </a:r>
            <a:r>
              <a:rPr lang="en-US" sz="24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အာဏာ</a:t>
            </a:r>
            <a:r>
              <a:rPr lang="en-US" sz="24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၊ </a:t>
            </a:r>
            <a:r>
              <a:rPr lang="en-US" sz="24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လုပ္ထံုးလုပ္နည္း</a:t>
            </a:r>
            <a:r>
              <a:rPr lang="en-US" sz="24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ႏွင့္ </a:t>
            </a:r>
            <a:r>
              <a:rPr lang="en-US" sz="24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တာဝန္ဝတၱရားမ်ားကို</a:t>
            </a:r>
            <a:r>
              <a:rPr lang="en-US" sz="24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 </a:t>
            </a:r>
            <a:r>
              <a:rPr lang="en-US" sz="24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အမ်ားျပည္သူသိေအာင</a:t>
            </a:r>
            <a:r>
              <a:rPr lang="en-US" sz="24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္၊ </a:t>
            </a:r>
            <a:r>
              <a:rPr lang="en-US" sz="24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အထူးသျဖင</a:t>
            </a:r>
            <a:r>
              <a:rPr lang="en-US" sz="24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့္ </a:t>
            </a:r>
            <a:r>
              <a:rPr lang="en-US" sz="24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လူ</a:t>
            </a:r>
            <a:r>
              <a:rPr lang="en-US" sz="24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႔ </a:t>
            </a:r>
            <a:r>
              <a:rPr lang="en-US" sz="24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အခြင</a:t>
            </a:r>
            <a:r>
              <a:rPr lang="en-US" sz="24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့္</a:t>
            </a:r>
            <a:r>
              <a:rPr lang="en-US" sz="24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အေရးခ</a:t>
            </a:r>
            <a:r>
              <a:rPr lang="en-US" sz="24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်ဳ</a:t>
            </a:r>
            <a:r>
              <a:rPr lang="en-US" sz="24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ိးေဖာက္ခံရသူမ်ားသိေအာင</a:t>
            </a:r>
            <a:r>
              <a:rPr lang="en-US" sz="24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္ ျ</a:t>
            </a:r>
            <a:r>
              <a:rPr lang="en-US" sz="24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ဖန</a:t>
            </a:r>
            <a:r>
              <a:rPr lang="en-US" sz="24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္႔</a:t>
            </a:r>
            <a:r>
              <a:rPr lang="en-US" sz="2400" dirty="0" err="1" smtClean="0">
                <a:latin typeface="Zawgyi-One" pitchFamily="18" charset="2"/>
                <a:ea typeface="宋体" charset="-122"/>
                <a:cs typeface="Zawgyi-One" pitchFamily="18" charset="2"/>
              </a:rPr>
              <a:t>ခ်ီဖို႔လိုသည</a:t>
            </a:r>
            <a:r>
              <a:rPr lang="en-US" sz="2400" dirty="0" smtClean="0">
                <a:latin typeface="Zawgyi-One" pitchFamily="18" charset="2"/>
                <a:ea typeface="宋体" charset="-122"/>
                <a:cs typeface="Zawgyi-One" pitchFamily="18" charset="2"/>
              </a:rPr>
              <a:t>္</a:t>
            </a:r>
            <a:endParaRPr lang="fr-FR" sz="24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>
                <a:solidFill>
                  <a:schemeClr val="hlink"/>
                </a:solidFill>
                <a:latin typeface="Zawgyi-One" pitchFamily="18" charset="2"/>
                <a:cs typeface="Zawgyi-One" pitchFamily="18" charset="2"/>
              </a:rPr>
              <a:t>မိမိ</a:t>
            </a:r>
            <a:r>
              <a:rPr lang="fr-FR" dirty="0" err="1" smtClean="0">
                <a:solidFill>
                  <a:schemeClr val="hlink"/>
                </a:solidFill>
                <a:latin typeface="Zawgyi-One" pitchFamily="18" charset="2"/>
                <a:cs typeface="Zawgyi-One" pitchFamily="18" charset="2"/>
              </a:rPr>
              <a:t>တို</a:t>
            </a:r>
            <a:r>
              <a:rPr lang="fr-FR" dirty="0" smtClean="0">
                <a:solidFill>
                  <a:schemeClr val="hlink"/>
                </a:solidFill>
                <a:latin typeface="Zawgyi-One" pitchFamily="18" charset="2"/>
                <a:cs typeface="Zawgyi-One" pitchFamily="18" charset="2"/>
              </a:rPr>
              <a:t>႔ </a:t>
            </a:r>
            <a:r>
              <a:rPr lang="fr-FR" dirty="0" err="1" smtClean="0">
                <a:solidFill>
                  <a:schemeClr val="hlink"/>
                </a:solidFill>
                <a:latin typeface="Zawgyi-One" pitchFamily="18" charset="2"/>
                <a:cs typeface="Zawgyi-One" pitchFamily="18" charset="2"/>
              </a:rPr>
              <a:t>ဘာေတြသိထားသလဲ</a:t>
            </a:r>
            <a:endParaRPr lang="fr-FR" dirty="0" smtClean="0">
              <a:latin typeface="Zawgyi-One" pitchFamily="18" charset="2"/>
              <a:cs typeface="Zawgyi-One" pitchFamily="18" charset="2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052513"/>
            <a:ext cx="8229600" cy="3849687"/>
          </a:xfrm>
        </p:spPr>
        <p:txBody>
          <a:bodyPr/>
          <a:lstStyle/>
          <a:p>
            <a:pPr eaLnBrk="1" hangingPunct="1"/>
            <a:endParaRPr lang="en-US" dirty="0" smtClean="0">
              <a:latin typeface="Zawgyi-One" pitchFamily="18" charset="2"/>
              <a:cs typeface="Zawgyi-One" pitchFamily="18" charset="2"/>
            </a:endParaRPr>
          </a:p>
          <a:p>
            <a:pPr eaLnBrk="1" hangingPunct="1"/>
            <a:endParaRPr lang="en-US" dirty="0" smtClean="0">
              <a:latin typeface="Zawgyi-One" pitchFamily="18" charset="2"/>
              <a:cs typeface="Zawgyi-One" pitchFamily="18" charset="2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>
                <a:latin typeface="Zawgyi-One" pitchFamily="18" charset="2"/>
                <a:cs typeface="Zawgyi-One" pitchFamily="18" charset="2"/>
              </a:rPr>
              <a:t>	ျ</a:t>
            </a:r>
            <a:r>
              <a:rPr lang="en-US" dirty="0" err="1" smtClean="0">
                <a:latin typeface="Zawgyi-One" pitchFamily="18" charset="2"/>
                <a:cs typeface="Zawgyi-One" pitchFamily="18" charset="2"/>
              </a:rPr>
              <a:t>မန္မာႏိုင္ငံ</a:t>
            </a:r>
            <a:r>
              <a:rPr lang="en-US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dirty="0" err="1" smtClean="0">
                <a:latin typeface="Zawgyi-One" pitchFamily="18" charset="2"/>
                <a:cs typeface="Zawgyi-One" pitchFamily="18" charset="2"/>
              </a:rPr>
              <a:t>အမ</a:t>
            </a:r>
            <a:r>
              <a:rPr lang="en-US" dirty="0" smtClean="0">
                <a:latin typeface="Zawgyi-One" pitchFamily="18" charset="2"/>
                <a:cs typeface="Zawgyi-One" pitchFamily="18" charset="2"/>
              </a:rPr>
              <a:t>်ဳ</a:t>
            </a:r>
            <a:r>
              <a:rPr lang="en-US" dirty="0" err="1" smtClean="0">
                <a:latin typeface="Zawgyi-One" pitchFamily="18" charset="2"/>
                <a:cs typeface="Zawgyi-One" pitchFamily="18" charset="2"/>
              </a:rPr>
              <a:t>ိးသားလူ႔အခြင</a:t>
            </a:r>
            <a:r>
              <a:rPr lang="en-US" dirty="0" smtClean="0"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dirty="0" err="1" smtClean="0">
                <a:latin typeface="Zawgyi-One" pitchFamily="18" charset="2"/>
                <a:cs typeface="Zawgyi-One" pitchFamily="18" charset="2"/>
              </a:rPr>
              <a:t>အေရးေကာ္မရွင</a:t>
            </a:r>
            <a:r>
              <a:rPr lang="en-US" dirty="0" smtClean="0">
                <a:latin typeface="Zawgyi-One" pitchFamily="18" charset="2"/>
                <a:cs typeface="Zawgyi-One" pitchFamily="18" charset="2"/>
              </a:rPr>
              <a:t>္ (MNHRC) </a:t>
            </a:r>
            <a:r>
              <a:rPr lang="en-US" dirty="0" err="1" smtClean="0">
                <a:latin typeface="Zawgyi-One" pitchFamily="18" charset="2"/>
                <a:cs typeface="Zawgyi-One" pitchFamily="18" charset="2"/>
              </a:rPr>
              <a:t>ကုိ</a:t>
            </a:r>
            <a:r>
              <a:rPr lang="en-US" dirty="0" smtClean="0">
                <a:latin typeface="Zawgyi-One" pitchFamily="18" charset="2"/>
                <a:cs typeface="Zawgyi-One" pitchFamily="18" charset="2"/>
              </a:rPr>
              <a:t> ၂၀၁၁ </a:t>
            </a:r>
            <a:r>
              <a:rPr lang="en-US" dirty="0" err="1" smtClean="0">
                <a:latin typeface="Zawgyi-One" pitchFamily="18" charset="2"/>
                <a:cs typeface="Zawgyi-One" pitchFamily="18" charset="2"/>
              </a:rPr>
              <a:t>ခု</a:t>
            </a:r>
            <a:r>
              <a:rPr lang="en-US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dirty="0" err="1" smtClean="0">
                <a:latin typeface="Zawgyi-One" pitchFamily="18" charset="2"/>
                <a:cs typeface="Zawgyi-One" pitchFamily="18" charset="2"/>
              </a:rPr>
              <a:t>စက္တင္ဘာ</a:t>
            </a:r>
            <a:r>
              <a:rPr lang="en-US" dirty="0" smtClean="0">
                <a:latin typeface="Zawgyi-One" pitchFamily="18" charset="2"/>
                <a:cs typeface="Zawgyi-One" pitchFamily="18" charset="2"/>
              </a:rPr>
              <a:t> ၅ </a:t>
            </a:r>
            <a:r>
              <a:rPr lang="en-US" dirty="0" err="1" smtClean="0">
                <a:latin typeface="Zawgyi-One" pitchFamily="18" charset="2"/>
                <a:cs typeface="Zawgyi-One" pitchFamily="18" charset="2"/>
              </a:rPr>
              <a:t>ရက</a:t>
            </a:r>
            <a:r>
              <a:rPr lang="en-US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en-US" dirty="0" err="1" smtClean="0">
                <a:latin typeface="Zawgyi-One" pitchFamily="18" charset="2"/>
                <a:cs typeface="Zawgyi-One" pitchFamily="18" charset="2"/>
              </a:rPr>
              <a:t>ေန႔စြဲပ</a:t>
            </a:r>
            <a:r>
              <a:rPr lang="en-US" dirty="0" smtClean="0">
                <a:latin typeface="Zawgyi-One" pitchFamily="18" charset="2"/>
                <a:cs typeface="Zawgyi-One" pitchFamily="18" charset="2"/>
              </a:rPr>
              <a:t>ါ </a:t>
            </a:r>
            <a:r>
              <a:rPr lang="en-US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ျ</a:t>
            </a:r>
            <a:r>
              <a:rPr lang="en-US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ပည္ေထာင္စုအစိုးရ</a:t>
            </a:r>
            <a:r>
              <a:rPr lang="en-US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အမိန</a:t>
            </a:r>
            <a:r>
              <a:rPr lang="en-US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္႔</a:t>
            </a:r>
            <a:r>
              <a:rPr lang="en-US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ေၾကာ</a:t>
            </a:r>
            <a:r>
              <a:rPr lang="en-US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္ျ</a:t>
            </a:r>
            <a:r>
              <a:rPr lang="en-US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ငာစာ</a:t>
            </a:r>
            <a:r>
              <a:rPr lang="en-US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အမွတ</a:t>
            </a:r>
            <a:r>
              <a:rPr lang="en-US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 ၃၄/၂၀၁၁ </a:t>
            </a:r>
            <a:r>
              <a:rPr lang="en-US" dirty="0" smtClean="0">
                <a:latin typeface="Zawgyi-One" pitchFamily="18" charset="2"/>
                <a:cs typeface="Zawgyi-One" pitchFamily="18" charset="2"/>
              </a:rPr>
              <a:t>ျ</a:t>
            </a:r>
            <a:r>
              <a:rPr lang="en-US" dirty="0" err="1" smtClean="0">
                <a:latin typeface="Zawgyi-One" pitchFamily="18" charset="2"/>
                <a:cs typeface="Zawgyi-One" pitchFamily="18" charset="2"/>
              </a:rPr>
              <a:t>ဖင</a:t>
            </a:r>
            <a:r>
              <a:rPr lang="en-US" dirty="0" smtClean="0">
                <a:latin typeface="Zawgyi-One" pitchFamily="18" charset="2"/>
                <a:cs typeface="Zawgyi-One" pitchFamily="18" charset="2"/>
              </a:rPr>
              <a:t>့္ </a:t>
            </a:r>
            <a:r>
              <a:rPr lang="en-US" dirty="0" err="1" smtClean="0">
                <a:latin typeface="Zawgyi-One" pitchFamily="18" charset="2"/>
                <a:cs typeface="Zawgyi-One" pitchFamily="18" charset="2"/>
              </a:rPr>
              <a:t>ထူေထာင္ခဲ့သည</a:t>
            </a:r>
            <a:r>
              <a:rPr lang="en-US" dirty="0" smtClean="0">
                <a:latin typeface="Zawgyi-One" pitchFamily="18" charset="2"/>
                <a:cs typeface="Zawgyi-One" pitchFamily="18" charset="2"/>
              </a:rPr>
              <a:t>္။</a:t>
            </a:r>
            <a:endParaRPr lang="fr-FR" dirty="0" smtClean="0">
              <a:latin typeface="Zawgyi-One" pitchFamily="18" charset="2"/>
              <a:cs typeface="Zawgyi-One" pitchFamily="18" charset="2"/>
            </a:endParaRPr>
          </a:p>
          <a:p>
            <a:pPr eaLnBrk="1" hangingPunct="1">
              <a:buFont typeface="Wingdings" pitchFamily="2" charset="2"/>
              <a:buNone/>
            </a:pPr>
            <a:endParaRPr lang="fr-FR" dirty="0" smtClean="0">
              <a:latin typeface="Zawgyi-One" pitchFamily="18" charset="2"/>
              <a:cs typeface="Zawgyi-One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-26988"/>
            <a:ext cx="8229600" cy="1143001"/>
          </a:xfrm>
        </p:spPr>
        <p:txBody>
          <a:bodyPr/>
          <a:lstStyle/>
          <a:p>
            <a:pPr eaLnBrk="1" hangingPunct="1"/>
            <a:r>
              <a:rPr lang="fr-FR" dirty="0" err="1" smtClean="0">
                <a:solidFill>
                  <a:schemeClr val="hlink"/>
                </a:solidFill>
                <a:latin typeface="Zawgyi-One" pitchFamily="18" charset="2"/>
                <a:cs typeface="Zawgyi-One" pitchFamily="18" charset="2"/>
              </a:rPr>
              <a:t>မိမိတို</a:t>
            </a:r>
            <a:r>
              <a:rPr lang="fr-FR" dirty="0" smtClean="0">
                <a:solidFill>
                  <a:schemeClr val="hlink"/>
                </a:solidFill>
                <a:latin typeface="Zawgyi-One" pitchFamily="18" charset="2"/>
                <a:cs typeface="Zawgyi-One" pitchFamily="18" charset="2"/>
              </a:rPr>
              <a:t>႔ </a:t>
            </a:r>
            <a:r>
              <a:rPr lang="fr-FR" dirty="0" err="1" smtClean="0">
                <a:solidFill>
                  <a:schemeClr val="hlink"/>
                </a:solidFill>
                <a:latin typeface="Zawgyi-One" pitchFamily="18" charset="2"/>
                <a:cs typeface="Zawgyi-One" pitchFamily="18" charset="2"/>
              </a:rPr>
              <a:t>ဘာေတြသိထားသလဲ</a:t>
            </a:r>
            <a:endParaRPr lang="fr-FR" dirty="0" smtClean="0">
              <a:solidFill>
                <a:schemeClr val="hlink"/>
              </a:solidFill>
              <a:latin typeface="Zawgyi-One" pitchFamily="18" charset="2"/>
              <a:cs typeface="Zawgyi-One" pitchFamily="18" charset="2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507412" cy="5876925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</a:pPr>
            <a:r>
              <a:rPr lang="en-US" sz="1800" dirty="0" smtClean="0">
                <a:latin typeface="Zawgyi-One" pitchFamily="18" charset="2"/>
                <a:cs typeface="Zawgyi-One" pitchFamily="18" charset="2"/>
              </a:rPr>
              <a:t>ျ</a:t>
            </a:r>
            <a:r>
              <a:rPr lang="en-US" sz="1800" dirty="0" err="1" smtClean="0">
                <a:latin typeface="Zawgyi-One" pitchFamily="18" charset="2"/>
                <a:cs typeface="Zawgyi-One" pitchFamily="18" charset="2"/>
              </a:rPr>
              <a:t>ပည္ေထာင္စုအစိုးရ</a:t>
            </a:r>
            <a:r>
              <a:rPr lang="en-US" sz="18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1800" dirty="0" err="1" smtClean="0">
                <a:latin typeface="Zawgyi-One" pitchFamily="18" charset="2"/>
                <a:cs typeface="Zawgyi-One" pitchFamily="18" charset="2"/>
              </a:rPr>
              <a:t>အမိန</a:t>
            </a:r>
            <a:r>
              <a:rPr lang="en-US" sz="1800" dirty="0" smtClean="0">
                <a:latin typeface="Zawgyi-One" pitchFamily="18" charset="2"/>
                <a:cs typeface="Zawgyi-One" pitchFamily="18" charset="2"/>
              </a:rPr>
              <a:t>္႔</a:t>
            </a:r>
            <a:r>
              <a:rPr lang="en-US" sz="1800" dirty="0" err="1" smtClean="0">
                <a:latin typeface="Zawgyi-One" pitchFamily="18" charset="2"/>
                <a:cs typeface="Zawgyi-One" pitchFamily="18" charset="2"/>
              </a:rPr>
              <a:t>ေၾကာ</a:t>
            </a:r>
            <a:r>
              <a:rPr lang="en-US" sz="1800" dirty="0" smtClean="0">
                <a:latin typeface="Zawgyi-One" pitchFamily="18" charset="2"/>
                <a:cs typeface="Zawgyi-One" pitchFamily="18" charset="2"/>
              </a:rPr>
              <a:t>္ျ</a:t>
            </a:r>
            <a:r>
              <a:rPr lang="en-US" sz="1800" dirty="0" err="1" smtClean="0">
                <a:latin typeface="Zawgyi-One" pitchFamily="18" charset="2"/>
                <a:cs typeface="Zawgyi-One" pitchFamily="18" charset="2"/>
              </a:rPr>
              <a:t>ငာစာ</a:t>
            </a:r>
            <a:r>
              <a:rPr lang="en-US" sz="18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1800" dirty="0" err="1" smtClean="0">
                <a:latin typeface="Zawgyi-One" pitchFamily="18" charset="2"/>
                <a:cs typeface="Zawgyi-One" pitchFamily="18" charset="2"/>
              </a:rPr>
              <a:t>အမွတ</a:t>
            </a:r>
            <a:r>
              <a:rPr lang="en-US" sz="1800" dirty="0" smtClean="0">
                <a:latin typeface="Zawgyi-One" pitchFamily="18" charset="2"/>
                <a:cs typeface="Zawgyi-One" pitchFamily="18" charset="2"/>
              </a:rPr>
              <a:t>္ ၃၄/၂၀၁၁ </a:t>
            </a:r>
            <a:r>
              <a:rPr lang="en-US" sz="1800" dirty="0" err="1" smtClean="0">
                <a:latin typeface="Zawgyi-One" pitchFamily="18" charset="2"/>
                <a:cs typeface="Zawgyi-One" pitchFamily="18" charset="2"/>
              </a:rPr>
              <a:t>အရ</a:t>
            </a:r>
            <a:r>
              <a:rPr lang="en-US" sz="18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18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MNHRC </a:t>
            </a:r>
            <a:r>
              <a:rPr lang="en-US" sz="18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အဖြဲ႔ဝင္မ်ား</a:t>
            </a:r>
            <a:r>
              <a:rPr lang="en-US" sz="18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1800" dirty="0" err="1" smtClean="0">
                <a:latin typeface="Zawgyi-One" pitchFamily="18" charset="2"/>
                <a:cs typeface="Zawgyi-One" pitchFamily="18" charset="2"/>
              </a:rPr>
              <a:t>မွာ</a:t>
            </a:r>
            <a:r>
              <a:rPr lang="en-US" sz="1800" dirty="0" smtClean="0">
                <a:latin typeface="Zawgyi-One" pitchFamily="18" charset="2"/>
                <a:cs typeface="Zawgyi-One" pitchFamily="18" charset="2"/>
              </a:rPr>
              <a:t>--</a:t>
            </a:r>
            <a:r>
              <a:rPr lang="en-US" sz="1800" b="1" u="sng" dirty="0" smtClean="0">
                <a:latin typeface="Zawgyi-One" pitchFamily="18" charset="2"/>
                <a:cs typeface="Zawgyi-One" pitchFamily="18" charset="2"/>
              </a:rPr>
              <a:t> </a:t>
            </a:r>
          </a:p>
          <a:p>
            <a:pPr marL="609600" indent="-609600" eaLnBrk="1" hangingPunct="1">
              <a:buFont typeface="Wingdings" pitchFamily="2" charset="2"/>
              <a:buNone/>
            </a:pPr>
            <a:endParaRPr lang="en-US" sz="1800" b="1" u="sng" dirty="0" smtClean="0">
              <a:latin typeface="Zawgyi-One" pitchFamily="18" charset="2"/>
              <a:cs typeface="Zawgyi-One" pitchFamily="18" charset="2"/>
            </a:endParaRPr>
          </a:p>
          <a:p>
            <a:pPr marL="990600" lvl="1" indent="-533400" eaLnBrk="1" hangingPunct="1">
              <a:buClr>
                <a:schemeClr val="hlink"/>
              </a:buClr>
              <a:buSzPct val="105000"/>
              <a:buFontTx/>
              <a:buChar char="•"/>
            </a:pPr>
            <a:r>
              <a:rPr lang="en-US" sz="1800" u="sng" dirty="0" err="1" smtClean="0">
                <a:latin typeface="Zawgyi-One" pitchFamily="18" charset="2"/>
                <a:cs typeface="Zawgyi-One" pitchFamily="18" charset="2"/>
              </a:rPr>
              <a:t>ဦးဝင္းမရ</a:t>
            </a:r>
            <a:r>
              <a:rPr lang="en-US" sz="1800" dirty="0" smtClean="0">
                <a:latin typeface="Zawgyi-One" pitchFamily="18" charset="2"/>
                <a:cs typeface="Zawgyi-One" pitchFamily="18" charset="2"/>
              </a:rPr>
              <a:t>၊ </a:t>
            </a:r>
            <a:r>
              <a:rPr lang="en-US" sz="1800" dirty="0" err="1" smtClean="0">
                <a:latin typeface="Zawgyi-One" pitchFamily="18" charset="2"/>
                <a:cs typeface="Zawgyi-One" pitchFamily="18" charset="2"/>
              </a:rPr>
              <a:t>ဥကၠဌ</a:t>
            </a:r>
            <a:r>
              <a:rPr lang="en-US" sz="1800" dirty="0" smtClean="0">
                <a:latin typeface="Zawgyi-One" pitchFamily="18" charset="2"/>
                <a:cs typeface="Zawgyi-One" pitchFamily="18" charset="2"/>
              </a:rPr>
              <a:t>၊ </a:t>
            </a:r>
            <a:r>
              <a:rPr lang="en-US" sz="1800" dirty="0" err="1" smtClean="0">
                <a:latin typeface="Zawgyi-One" pitchFamily="18" charset="2"/>
                <a:cs typeface="Zawgyi-One" pitchFamily="18" charset="2"/>
              </a:rPr>
              <a:t>သံအမတ</a:t>
            </a:r>
            <a:r>
              <a:rPr lang="en-US" sz="1800" dirty="0" smtClean="0">
                <a:latin typeface="Zawgyi-One" pitchFamily="18" charset="2"/>
                <a:cs typeface="Zawgyi-One" pitchFamily="18" charset="2"/>
              </a:rPr>
              <a:t>္ႀ</a:t>
            </a:r>
            <a:r>
              <a:rPr lang="en-US" sz="1800" dirty="0" err="1" smtClean="0">
                <a:latin typeface="Zawgyi-One" pitchFamily="18" charset="2"/>
                <a:cs typeface="Zawgyi-One" pitchFamily="18" charset="2"/>
              </a:rPr>
              <a:t>ကီး</a:t>
            </a:r>
            <a:r>
              <a:rPr lang="en-US" sz="1800" dirty="0" smtClean="0">
                <a:latin typeface="Zawgyi-One" pitchFamily="18" charset="2"/>
                <a:cs typeface="Zawgyi-One" pitchFamily="18" charset="2"/>
              </a:rPr>
              <a:t> (ၿ</a:t>
            </a:r>
            <a:r>
              <a:rPr lang="en-US" sz="1800" dirty="0" err="1" smtClean="0">
                <a:latin typeface="Zawgyi-One" pitchFamily="18" charset="2"/>
                <a:cs typeface="Zawgyi-One" pitchFamily="18" charset="2"/>
              </a:rPr>
              <a:t>ငိမ္း</a:t>
            </a:r>
            <a:r>
              <a:rPr lang="en-US" sz="1800" dirty="0" smtClean="0">
                <a:latin typeface="Zawgyi-One" pitchFamily="18" charset="2"/>
                <a:cs typeface="Zawgyi-One" pitchFamily="18" charset="2"/>
              </a:rPr>
              <a:t>)</a:t>
            </a:r>
          </a:p>
          <a:p>
            <a:pPr marL="990600" lvl="1" indent="-533400" eaLnBrk="1" hangingPunct="1">
              <a:buClr>
                <a:schemeClr val="hlink"/>
              </a:buClr>
              <a:buSzPct val="105000"/>
              <a:buFontTx/>
              <a:buChar char="•"/>
            </a:pPr>
            <a:r>
              <a:rPr lang="en-US" sz="1800" u="sng" dirty="0" err="1" smtClean="0">
                <a:latin typeface="Zawgyi-One" pitchFamily="18" charset="2"/>
                <a:cs typeface="Zawgyi-One" pitchFamily="18" charset="2"/>
              </a:rPr>
              <a:t>ဦးေက်ာ္တင</a:t>
            </a:r>
            <a:r>
              <a:rPr lang="en-US" sz="1800" u="sng" dirty="0" smtClean="0"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1800" u="sng" dirty="0" err="1" smtClean="0">
                <a:latin typeface="Zawgyi-One" pitchFamily="18" charset="2"/>
                <a:cs typeface="Zawgyi-One" pitchFamily="18" charset="2"/>
              </a:rPr>
              <a:t>ေဆ</a:t>
            </a:r>
            <a:r>
              <a:rPr lang="en-US" sz="1800" u="sng" dirty="0" smtClean="0">
                <a:latin typeface="Zawgyi-One" pitchFamily="18" charset="2"/>
                <a:cs typeface="Zawgyi-One" pitchFamily="18" charset="2"/>
              </a:rPr>
              <a:t>ြ</a:t>
            </a:r>
            <a:r>
              <a:rPr lang="en-US" sz="1800" dirty="0" smtClean="0">
                <a:latin typeface="Zawgyi-One" pitchFamily="18" charset="2"/>
                <a:cs typeface="Zawgyi-One" pitchFamily="18" charset="2"/>
              </a:rPr>
              <a:t>၊ </a:t>
            </a:r>
            <a:r>
              <a:rPr lang="en-US" sz="1800" dirty="0" err="1" smtClean="0">
                <a:latin typeface="Zawgyi-One" pitchFamily="18" charset="2"/>
                <a:cs typeface="Zawgyi-One" pitchFamily="18" charset="2"/>
              </a:rPr>
              <a:t>ဒုဥကၠဌ</a:t>
            </a:r>
            <a:r>
              <a:rPr lang="en-US" sz="1800" dirty="0" smtClean="0">
                <a:latin typeface="Zawgyi-One" pitchFamily="18" charset="2"/>
                <a:cs typeface="Zawgyi-One" pitchFamily="18" charset="2"/>
              </a:rPr>
              <a:t>၊ </a:t>
            </a:r>
            <a:r>
              <a:rPr lang="en-US" sz="1800" dirty="0" err="1" smtClean="0">
                <a:latin typeface="Zawgyi-One" pitchFamily="18" charset="2"/>
                <a:cs typeface="Zawgyi-One" pitchFamily="18" charset="2"/>
              </a:rPr>
              <a:t>သံအမတ</a:t>
            </a:r>
            <a:r>
              <a:rPr lang="en-US" sz="1800" dirty="0" smtClean="0">
                <a:latin typeface="Zawgyi-One" pitchFamily="18" charset="2"/>
                <a:cs typeface="Zawgyi-One" pitchFamily="18" charset="2"/>
              </a:rPr>
              <a:t>္ႀ</a:t>
            </a:r>
            <a:r>
              <a:rPr lang="en-US" sz="1800" dirty="0" err="1" smtClean="0">
                <a:latin typeface="Zawgyi-One" pitchFamily="18" charset="2"/>
                <a:cs typeface="Zawgyi-One" pitchFamily="18" charset="2"/>
              </a:rPr>
              <a:t>ကီး</a:t>
            </a:r>
            <a:r>
              <a:rPr lang="en-US" sz="1800" dirty="0" smtClean="0">
                <a:latin typeface="Zawgyi-One" pitchFamily="18" charset="2"/>
                <a:cs typeface="Zawgyi-One" pitchFamily="18" charset="2"/>
              </a:rPr>
              <a:t> (ၿ</a:t>
            </a:r>
            <a:r>
              <a:rPr lang="en-US" sz="1800" dirty="0" err="1" smtClean="0">
                <a:latin typeface="Zawgyi-One" pitchFamily="18" charset="2"/>
                <a:cs typeface="Zawgyi-One" pitchFamily="18" charset="2"/>
              </a:rPr>
              <a:t>ငိမ္း</a:t>
            </a:r>
            <a:r>
              <a:rPr lang="en-US" sz="1800" dirty="0" smtClean="0">
                <a:latin typeface="Zawgyi-One" pitchFamily="18" charset="2"/>
                <a:cs typeface="Zawgyi-One" pitchFamily="18" charset="2"/>
              </a:rPr>
              <a:t>)</a:t>
            </a:r>
          </a:p>
          <a:p>
            <a:pPr marL="990600" lvl="1" indent="-533400" eaLnBrk="1" hangingPunct="1">
              <a:buClr>
                <a:schemeClr val="hlink"/>
              </a:buClr>
              <a:buSzPct val="105000"/>
              <a:buFontTx/>
              <a:buChar char="•"/>
            </a:pPr>
            <a:r>
              <a:rPr lang="en-US" sz="1800" u="sng" dirty="0" err="1" smtClean="0">
                <a:latin typeface="Zawgyi-One" pitchFamily="18" charset="2"/>
                <a:cs typeface="Zawgyi-One" pitchFamily="18" charset="2"/>
              </a:rPr>
              <a:t>ဦးထြန္းေအာင္ခ်ိန</a:t>
            </a:r>
            <a:r>
              <a:rPr lang="en-US" sz="1800" u="sng" dirty="0" smtClean="0">
                <a:latin typeface="Zawgyi-One" pitchFamily="18" charset="2"/>
                <a:cs typeface="Zawgyi-One" pitchFamily="18" charset="2"/>
              </a:rPr>
              <a:t>္</a:t>
            </a:r>
            <a:r>
              <a:rPr lang="en-US" sz="1800" dirty="0" smtClean="0">
                <a:latin typeface="Zawgyi-One" pitchFamily="18" charset="2"/>
                <a:cs typeface="Zawgyi-One" pitchFamily="18" charset="2"/>
              </a:rPr>
              <a:t>၊ </a:t>
            </a:r>
            <a:r>
              <a:rPr lang="en-US" sz="1800" dirty="0" err="1" smtClean="0">
                <a:latin typeface="Zawgyi-One" pitchFamily="18" charset="2"/>
                <a:cs typeface="Zawgyi-One" pitchFamily="18" charset="2"/>
              </a:rPr>
              <a:t>အဖြဲ႔ဝင</a:t>
            </a:r>
            <a:r>
              <a:rPr lang="en-US" sz="1800" dirty="0" smtClean="0">
                <a:latin typeface="Zawgyi-One" pitchFamily="18" charset="2"/>
                <a:cs typeface="Zawgyi-One" pitchFamily="18" charset="2"/>
              </a:rPr>
              <a:t>္၊ </a:t>
            </a:r>
            <a:r>
              <a:rPr lang="en-US" sz="1800" dirty="0" err="1" smtClean="0">
                <a:latin typeface="Zawgyi-One" pitchFamily="18" charset="2"/>
                <a:cs typeface="Zawgyi-One" pitchFamily="18" charset="2"/>
              </a:rPr>
              <a:t>ပါေမာက</a:t>
            </a:r>
            <a:r>
              <a:rPr lang="en-US" sz="1800" dirty="0" smtClean="0">
                <a:latin typeface="Zawgyi-One" pitchFamily="18" charset="2"/>
                <a:cs typeface="Zawgyi-One" pitchFamily="18" charset="2"/>
              </a:rPr>
              <a:t>ၡ (ၿ</a:t>
            </a:r>
            <a:r>
              <a:rPr lang="en-US" sz="1800" dirty="0" err="1" smtClean="0">
                <a:latin typeface="Zawgyi-One" pitchFamily="18" charset="2"/>
                <a:cs typeface="Zawgyi-One" pitchFamily="18" charset="2"/>
              </a:rPr>
              <a:t>ငိမ္း</a:t>
            </a:r>
            <a:r>
              <a:rPr lang="en-US" sz="1800" dirty="0" smtClean="0">
                <a:latin typeface="Zawgyi-One" pitchFamily="18" charset="2"/>
                <a:cs typeface="Zawgyi-One" pitchFamily="18" charset="2"/>
              </a:rPr>
              <a:t>)၊ </a:t>
            </a:r>
            <a:r>
              <a:rPr lang="en-US" sz="1800" dirty="0" err="1" smtClean="0">
                <a:latin typeface="Zawgyi-One" pitchFamily="18" charset="2"/>
                <a:cs typeface="Zawgyi-One" pitchFamily="18" charset="2"/>
              </a:rPr>
              <a:t>သမိုင္းဌာန</a:t>
            </a:r>
            <a:endParaRPr lang="en-US" sz="1800" dirty="0" smtClean="0">
              <a:latin typeface="Zawgyi-One" pitchFamily="18" charset="2"/>
              <a:cs typeface="Zawgyi-One" pitchFamily="18" charset="2"/>
            </a:endParaRPr>
          </a:p>
          <a:p>
            <a:pPr marL="990600" lvl="1" indent="-533400" eaLnBrk="1" hangingPunct="1">
              <a:buClr>
                <a:schemeClr val="hlink"/>
              </a:buClr>
              <a:buSzPct val="105000"/>
              <a:buFontTx/>
              <a:buChar char="•"/>
            </a:pPr>
            <a:r>
              <a:rPr lang="en-US" sz="1800" u="sng" dirty="0" err="1" smtClean="0">
                <a:latin typeface="Zawgyi-One" pitchFamily="18" charset="2"/>
                <a:cs typeface="Zawgyi-One" pitchFamily="18" charset="2"/>
              </a:rPr>
              <a:t>ဦးလ</a:t>
            </a:r>
            <a:r>
              <a:rPr lang="en-US" sz="1800" u="sng" dirty="0" smtClean="0">
                <a:latin typeface="Zawgyi-One" pitchFamily="18" charset="2"/>
                <a:cs typeface="Zawgyi-One" pitchFamily="18" charset="2"/>
              </a:rPr>
              <a:t>ွျ</a:t>
            </a:r>
            <a:r>
              <a:rPr lang="en-US" sz="1800" u="sng" dirty="0" err="1" smtClean="0">
                <a:latin typeface="Zawgyi-One" pitchFamily="18" charset="2"/>
                <a:cs typeface="Zawgyi-One" pitchFamily="18" charset="2"/>
              </a:rPr>
              <a:t>မင</a:t>
            </a:r>
            <a:r>
              <a:rPr lang="en-US" sz="1800" u="sng" dirty="0" smtClean="0"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1800" dirty="0" smtClean="0">
                <a:latin typeface="Zawgyi-One" pitchFamily="18" charset="2"/>
                <a:cs typeface="Zawgyi-One" pitchFamily="18" charset="2"/>
              </a:rPr>
              <a:t>၊ </a:t>
            </a:r>
            <a:r>
              <a:rPr lang="en-US" sz="1800" dirty="0" err="1" smtClean="0">
                <a:latin typeface="Zawgyi-One" pitchFamily="18" charset="2"/>
                <a:cs typeface="Zawgyi-One" pitchFamily="18" charset="2"/>
              </a:rPr>
              <a:t>အဖြဲ႔ဝင</a:t>
            </a:r>
            <a:r>
              <a:rPr lang="en-US" sz="1800" dirty="0" smtClean="0">
                <a:latin typeface="Zawgyi-One" pitchFamily="18" charset="2"/>
                <a:cs typeface="Zawgyi-One" pitchFamily="18" charset="2"/>
              </a:rPr>
              <a:t>္၊ </a:t>
            </a:r>
            <a:r>
              <a:rPr lang="en-US" sz="1800" dirty="0" err="1" smtClean="0">
                <a:latin typeface="Zawgyi-One" pitchFamily="18" charset="2"/>
                <a:cs typeface="Zawgyi-One" pitchFamily="18" charset="2"/>
              </a:rPr>
              <a:t>သံအမတ</a:t>
            </a:r>
            <a:r>
              <a:rPr lang="en-US" sz="1800" dirty="0" smtClean="0">
                <a:latin typeface="Zawgyi-One" pitchFamily="18" charset="2"/>
                <a:cs typeface="Zawgyi-One" pitchFamily="18" charset="2"/>
              </a:rPr>
              <a:t>္ႀ</a:t>
            </a:r>
            <a:r>
              <a:rPr lang="en-US" sz="1800" dirty="0" err="1" smtClean="0">
                <a:latin typeface="Zawgyi-One" pitchFamily="18" charset="2"/>
                <a:cs typeface="Zawgyi-One" pitchFamily="18" charset="2"/>
              </a:rPr>
              <a:t>ကီး</a:t>
            </a:r>
            <a:r>
              <a:rPr lang="en-US" sz="1800" dirty="0" smtClean="0">
                <a:latin typeface="Zawgyi-One" pitchFamily="18" charset="2"/>
                <a:cs typeface="Zawgyi-One" pitchFamily="18" charset="2"/>
              </a:rPr>
              <a:t> (ၿ</a:t>
            </a:r>
            <a:r>
              <a:rPr lang="en-US" sz="1800" dirty="0" err="1" smtClean="0">
                <a:latin typeface="Zawgyi-One" pitchFamily="18" charset="2"/>
                <a:cs typeface="Zawgyi-One" pitchFamily="18" charset="2"/>
              </a:rPr>
              <a:t>ငိမ္း</a:t>
            </a:r>
            <a:r>
              <a:rPr lang="en-US" sz="1800" dirty="0" smtClean="0">
                <a:latin typeface="Zawgyi-One" pitchFamily="18" charset="2"/>
                <a:cs typeface="Zawgyi-One" pitchFamily="18" charset="2"/>
              </a:rPr>
              <a:t>)</a:t>
            </a:r>
          </a:p>
          <a:p>
            <a:pPr marL="990600" lvl="1" indent="-533400" eaLnBrk="1" hangingPunct="1">
              <a:buClr>
                <a:schemeClr val="hlink"/>
              </a:buClr>
              <a:buSzPct val="105000"/>
              <a:buFontTx/>
              <a:buChar char="•"/>
            </a:pPr>
            <a:r>
              <a:rPr lang="en-US" sz="1800" u="sng" dirty="0" err="1" smtClean="0">
                <a:latin typeface="Zawgyi-One" pitchFamily="18" charset="2"/>
                <a:cs typeface="Zawgyi-One" pitchFamily="18" charset="2"/>
              </a:rPr>
              <a:t>ဦးသန္းေဆ</a:t>
            </a:r>
            <a:r>
              <a:rPr lang="en-US" sz="1800" u="sng" dirty="0" smtClean="0">
                <a:latin typeface="Zawgyi-One" pitchFamily="18" charset="2"/>
                <a:cs typeface="Zawgyi-One" pitchFamily="18" charset="2"/>
              </a:rPr>
              <a:t>ြ</a:t>
            </a:r>
            <a:r>
              <a:rPr lang="en-US" sz="1800" dirty="0" smtClean="0">
                <a:latin typeface="Zawgyi-One" pitchFamily="18" charset="2"/>
                <a:cs typeface="Zawgyi-One" pitchFamily="18" charset="2"/>
              </a:rPr>
              <a:t>၊ </a:t>
            </a:r>
            <a:r>
              <a:rPr lang="en-US" sz="1800" dirty="0" err="1" smtClean="0">
                <a:latin typeface="Zawgyi-One" pitchFamily="18" charset="2"/>
                <a:cs typeface="Zawgyi-One" pitchFamily="18" charset="2"/>
              </a:rPr>
              <a:t>အဖြဲ႔ဝင</a:t>
            </a:r>
            <a:r>
              <a:rPr lang="en-US" sz="1800" dirty="0" smtClean="0">
                <a:latin typeface="Zawgyi-One" pitchFamily="18" charset="2"/>
                <a:cs typeface="Zawgyi-One" pitchFamily="18" charset="2"/>
              </a:rPr>
              <a:t>္၊ ၫႊ</a:t>
            </a:r>
            <a:r>
              <a:rPr lang="en-US" sz="1800" dirty="0" err="1" smtClean="0">
                <a:latin typeface="Zawgyi-One" pitchFamily="18" charset="2"/>
                <a:cs typeface="Zawgyi-One" pitchFamily="18" charset="2"/>
              </a:rPr>
              <a:t>န္ခ</a:t>
            </a:r>
            <a:r>
              <a:rPr lang="en-US" sz="1800" dirty="0" smtClean="0">
                <a:latin typeface="Zawgyi-One" pitchFamily="18" charset="2"/>
                <a:cs typeface="Zawgyi-One" pitchFamily="18" charset="2"/>
              </a:rPr>
              <a:t>်ဳပ္ (ၿ</a:t>
            </a:r>
            <a:r>
              <a:rPr lang="en-US" sz="1800" dirty="0" err="1" smtClean="0">
                <a:latin typeface="Zawgyi-One" pitchFamily="18" charset="2"/>
                <a:cs typeface="Zawgyi-One" pitchFamily="18" charset="2"/>
              </a:rPr>
              <a:t>ငိမ္း</a:t>
            </a:r>
            <a:r>
              <a:rPr lang="en-US" sz="1800" dirty="0" smtClean="0">
                <a:latin typeface="Zawgyi-One" pitchFamily="18" charset="2"/>
                <a:cs typeface="Zawgyi-One" pitchFamily="18" charset="2"/>
              </a:rPr>
              <a:t>)၊ </a:t>
            </a:r>
            <a:r>
              <a:rPr lang="en-US" sz="1800" dirty="0" err="1" smtClean="0">
                <a:latin typeface="Zawgyi-One" pitchFamily="18" charset="2"/>
                <a:cs typeface="Zawgyi-One" pitchFamily="18" charset="2"/>
              </a:rPr>
              <a:t>သစ္ေတာဌာန</a:t>
            </a:r>
            <a:endParaRPr lang="en-US" sz="1800" dirty="0" smtClean="0">
              <a:latin typeface="Zawgyi-One" pitchFamily="18" charset="2"/>
              <a:cs typeface="Zawgyi-One" pitchFamily="18" charset="2"/>
            </a:endParaRPr>
          </a:p>
          <a:p>
            <a:pPr marL="990600" lvl="1" indent="-533400" eaLnBrk="1" hangingPunct="1">
              <a:buClr>
                <a:schemeClr val="hlink"/>
              </a:buClr>
              <a:buSzPct val="105000"/>
              <a:buFontTx/>
              <a:buChar char="•"/>
            </a:pPr>
            <a:r>
              <a:rPr lang="en-US" sz="1800" u="sng" dirty="0" err="1" smtClean="0">
                <a:latin typeface="Zawgyi-One" pitchFamily="18" charset="2"/>
                <a:cs typeface="Zawgyi-One" pitchFamily="18" charset="2"/>
              </a:rPr>
              <a:t>ေဒါက္တာဉာဏ္ေဇာ</a:t>
            </a:r>
            <a:r>
              <a:rPr lang="en-US" sz="1800" dirty="0" smtClean="0">
                <a:latin typeface="Zawgyi-One" pitchFamily="18" charset="2"/>
                <a:cs typeface="Zawgyi-One" pitchFamily="18" charset="2"/>
              </a:rPr>
              <a:t>္၊ </a:t>
            </a:r>
            <a:r>
              <a:rPr lang="en-US" sz="1800" dirty="0" err="1" smtClean="0">
                <a:latin typeface="Zawgyi-One" pitchFamily="18" charset="2"/>
                <a:cs typeface="Zawgyi-One" pitchFamily="18" charset="2"/>
              </a:rPr>
              <a:t>အဖြဲ႔ဝင</a:t>
            </a:r>
            <a:r>
              <a:rPr lang="en-US" sz="1800" dirty="0" smtClean="0">
                <a:latin typeface="Zawgyi-One" pitchFamily="18" charset="2"/>
                <a:cs typeface="Zawgyi-One" pitchFamily="18" charset="2"/>
              </a:rPr>
              <a:t>္၊ ျ</a:t>
            </a:r>
            <a:r>
              <a:rPr lang="en-US" sz="1800" dirty="0" err="1" smtClean="0">
                <a:latin typeface="Zawgyi-One" pitchFamily="18" charset="2"/>
                <a:cs typeface="Zawgyi-One" pitchFamily="18" charset="2"/>
              </a:rPr>
              <a:t>ပည္နယ္ဆရာဝန</a:t>
            </a:r>
            <a:r>
              <a:rPr lang="en-US" sz="1800" dirty="0" smtClean="0">
                <a:latin typeface="Zawgyi-One" pitchFamily="18" charset="2"/>
                <a:cs typeface="Zawgyi-One" pitchFamily="18" charset="2"/>
              </a:rPr>
              <a:t>္ႀ</a:t>
            </a:r>
            <a:r>
              <a:rPr lang="en-US" sz="1800" dirty="0" err="1" smtClean="0">
                <a:latin typeface="Zawgyi-One" pitchFamily="18" charset="2"/>
                <a:cs typeface="Zawgyi-One" pitchFamily="18" charset="2"/>
              </a:rPr>
              <a:t>ကီး</a:t>
            </a:r>
            <a:r>
              <a:rPr lang="en-US" sz="1800" dirty="0" smtClean="0">
                <a:latin typeface="Zawgyi-One" pitchFamily="18" charset="2"/>
                <a:cs typeface="Zawgyi-One" pitchFamily="18" charset="2"/>
              </a:rPr>
              <a:t> (ၿ</a:t>
            </a:r>
            <a:r>
              <a:rPr lang="en-US" sz="1800" dirty="0" err="1" smtClean="0">
                <a:latin typeface="Zawgyi-One" pitchFamily="18" charset="2"/>
                <a:cs typeface="Zawgyi-One" pitchFamily="18" charset="2"/>
              </a:rPr>
              <a:t>ငိမ္း</a:t>
            </a:r>
            <a:r>
              <a:rPr lang="en-US" sz="1800" dirty="0" smtClean="0">
                <a:latin typeface="Zawgyi-One" pitchFamily="18" charset="2"/>
                <a:cs typeface="Zawgyi-One" pitchFamily="18" charset="2"/>
              </a:rPr>
              <a:t>)</a:t>
            </a:r>
          </a:p>
          <a:p>
            <a:pPr marL="990600" lvl="1" indent="-533400" eaLnBrk="1" hangingPunct="1">
              <a:buClr>
                <a:schemeClr val="hlink"/>
              </a:buClr>
              <a:buSzPct val="105000"/>
              <a:buFontTx/>
              <a:buChar char="•"/>
            </a:pPr>
            <a:r>
              <a:rPr lang="en-US" sz="1800" u="sng" dirty="0" err="1" smtClean="0">
                <a:latin typeface="Zawgyi-One" pitchFamily="18" charset="2"/>
                <a:cs typeface="Zawgyi-One" pitchFamily="18" charset="2"/>
              </a:rPr>
              <a:t>ေဒါက္တာေဒၚသန္း</a:t>
            </a:r>
            <a:r>
              <a:rPr lang="en-US" sz="1800" u="sng" dirty="0" smtClean="0">
                <a:latin typeface="Zawgyi-One" pitchFamily="18" charset="2"/>
                <a:cs typeface="Zawgyi-One" pitchFamily="18" charset="2"/>
              </a:rPr>
              <a:t>ႏြ</a:t>
            </a:r>
            <a:r>
              <a:rPr lang="en-US" sz="1800" dirty="0" smtClean="0">
                <a:latin typeface="Zawgyi-One" pitchFamily="18" charset="2"/>
                <a:cs typeface="Zawgyi-One" pitchFamily="18" charset="2"/>
              </a:rPr>
              <a:t>ဲ႔၊ </a:t>
            </a:r>
            <a:r>
              <a:rPr lang="en-US" sz="1800" dirty="0" err="1" smtClean="0">
                <a:latin typeface="Zawgyi-One" pitchFamily="18" charset="2"/>
                <a:cs typeface="Zawgyi-One" pitchFamily="18" charset="2"/>
              </a:rPr>
              <a:t>အဖြဲ႔ဝင</a:t>
            </a:r>
            <a:r>
              <a:rPr lang="en-US" sz="1800" dirty="0" smtClean="0">
                <a:latin typeface="Zawgyi-One" pitchFamily="18" charset="2"/>
                <a:cs typeface="Zawgyi-One" pitchFamily="18" charset="2"/>
              </a:rPr>
              <a:t>္၊ </a:t>
            </a:r>
            <a:r>
              <a:rPr lang="en-US" sz="1800" dirty="0" err="1" smtClean="0">
                <a:latin typeface="Zawgyi-One" pitchFamily="18" charset="2"/>
                <a:cs typeface="Zawgyi-One" pitchFamily="18" charset="2"/>
              </a:rPr>
              <a:t>ပါေမာက</a:t>
            </a:r>
            <a:r>
              <a:rPr lang="en-US" sz="1800" dirty="0" smtClean="0">
                <a:latin typeface="Zawgyi-One" pitchFamily="18" charset="2"/>
                <a:cs typeface="Zawgyi-One" pitchFamily="18" charset="2"/>
              </a:rPr>
              <a:t>ၡ (ၿ</a:t>
            </a:r>
            <a:r>
              <a:rPr lang="en-US" sz="1800" dirty="0" err="1" smtClean="0">
                <a:latin typeface="Zawgyi-One" pitchFamily="18" charset="2"/>
                <a:cs typeface="Zawgyi-One" pitchFamily="18" charset="2"/>
              </a:rPr>
              <a:t>ငိမ္း</a:t>
            </a:r>
            <a:r>
              <a:rPr lang="en-US" sz="1800" dirty="0" smtClean="0">
                <a:latin typeface="Zawgyi-One" pitchFamily="18" charset="2"/>
                <a:cs typeface="Zawgyi-One" pitchFamily="18" charset="2"/>
              </a:rPr>
              <a:t>)၊ </a:t>
            </a:r>
            <a:r>
              <a:rPr lang="en-US" sz="1800" dirty="0" err="1" smtClean="0">
                <a:latin typeface="Zawgyi-One" pitchFamily="18" charset="2"/>
                <a:cs typeface="Zawgyi-One" pitchFamily="18" charset="2"/>
              </a:rPr>
              <a:t>ဥပေဒဌာန</a:t>
            </a:r>
            <a:endParaRPr lang="en-US" sz="1800" dirty="0" smtClean="0">
              <a:latin typeface="Zawgyi-One" pitchFamily="18" charset="2"/>
              <a:cs typeface="Zawgyi-One" pitchFamily="18" charset="2"/>
            </a:endParaRPr>
          </a:p>
          <a:p>
            <a:pPr marL="990600" lvl="1" indent="-533400" eaLnBrk="1" hangingPunct="1">
              <a:buClr>
                <a:schemeClr val="hlink"/>
              </a:buClr>
              <a:buSzPct val="105000"/>
              <a:buFontTx/>
              <a:buChar char="•"/>
            </a:pPr>
            <a:r>
              <a:rPr lang="en-US" sz="1800" u="sng" dirty="0" err="1" smtClean="0">
                <a:latin typeface="Zawgyi-One" pitchFamily="18" charset="2"/>
                <a:cs typeface="Zawgyi-One" pitchFamily="18" charset="2"/>
              </a:rPr>
              <a:t>ေဒၚေစာခင</a:t>
            </a:r>
            <a:r>
              <a:rPr lang="en-US" sz="1800" u="sng" dirty="0" smtClean="0">
                <a:latin typeface="Zawgyi-One" pitchFamily="18" charset="2"/>
                <a:cs typeface="Zawgyi-One" pitchFamily="18" charset="2"/>
              </a:rPr>
              <a:t>္ႀ</a:t>
            </a:r>
            <a:r>
              <a:rPr lang="en-US" sz="1800" u="sng" dirty="0" err="1" smtClean="0">
                <a:latin typeface="Zawgyi-One" pitchFamily="18" charset="2"/>
                <a:cs typeface="Zawgyi-One" pitchFamily="18" charset="2"/>
              </a:rPr>
              <a:t>ကီး</a:t>
            </a:r>
            <a:r>
              <a:rPr lang="en-US" sz="1800" dirty="0" smtClean="0">
                <a:latin typeface="Zawgyi-One" pitchFamily="18" charset="2"/>
                <a:cs typeface="Zawgyi-One" pitchFamily="18" charset="2"/>
              </a:rPr>
              <a:t>၊ </a:t>
            </a:r>
            <a:r>
              <a:rPr lang="en-US" sz="1800" dirty="0" err="1" smtClean="0">
                <a:latin typeface="Zawgyi-One" pitchFamily="18" charset="2"/>
                <a:cs typeface="Zawgyi-One" pitchFamily="18" charset="2"/>
              </a:rPr>
              <a:t>အဖြဲ႔ဝင</a:t>
            </a:r>
            <a:r>
              <a:rPr lang="en-US" sz="1800" dirty="0" smtClean="0">
                <a:latin typeface="Zawgyi-One" pitchFamily="18" charset="2"/>
                <a:cs typeface="Zawgyi-One" pitchFamily="18" charset="2"/>
              </a:rPr>
              <a:t>္၊ </a:t>
            </a:r>
            <a:r>
              <a:rPr lang="en-US" sz="1800" dirty="0" err="1" smtClean="0">
                <a:latin typeface="Zawgyi-One" pitchFamily="18" charset="2"/>
                <a:cs typeface="Zawgyi-One" pitchFamily="18" charset="2"/>
              </a:rPr>
              <a:t>ပါေမာက</a:t>
            </a:r>
            <a:r>
              <a:rPr lang="en-US" sz="1800" dirty="0" smtClean="0">
                <a:latin typeface="Zawgyi-One" pitchFamily="18" charset="2"/>
                <a:cs typeface="Zawgyi-One" pitchFamily="18" charset="2"/>
              </a:rPr>
              <a:t>ၡ (ၿ</a:t>
            </a:r>
            <a:r>
              <a:rPr lang="en-US" sz="1800" dirty="0" err="1" smtClean="0">
                <a:latin typeface="Zawgyi-One" pitchFamily="18" charset="2"/>
                <a:cs typeface="Zawgyi-One" pitchFamily="18" charset="2"/>
              </a:rPr>
              <a:t>ငိမ္း</a:t>
            </a:r>
            <a:r>
              <a:rPr lang="en-US" sz="1800" dirty="0" smtClean="0">
                <a:latin typeface="Zawgyi-One" pitchFamily="18" charset="2"/>
                <a:cs typeface="Zawgyi-One" pitchFamily="18" charset="2"/>
              </a:rPr>
              <a:t>)၊ ႏ</a:t>
            </a:r>
            <a:r>
              <a:rPr lang="en-US" sz="1800" dirty="0" err="1" smtClean="0">
                <a:latin typeface="Zawgyi-One" pitchFamily="18" charset="2"/>
                <a:cs typeface="Zawgyi-One" pitchFamily="18" charset="2"/>
              </a:rPr>
              <a:t>ိုင္ငံတကာဆက္ဆံေရးဌာန</a:t>
            </a:r>
            <a:endParaRPr lang="en-US" sz="1800" dirty="0" smtClean="0">
              <a:latin typeface="Zawgyi-One" pitchFamily="18" charset="2"/>
              <a:cs typeface="Zawgyi-One" pitchFamily="18" charset="2"/>
            </a:endParaRPr>
          </a:p>
          <a:p>
            <a:pPr marL="990600" lvl="1" indent="-533400" eaLnBrk="1" hangingPunct="1">
              <a:buClr>
                <a:schemeClr val="hlink"/>
              </a:buClr>
              <a:buSzPct val="105000"/>
              <a:buFontTx/>
              <a:buChar char="•"/>
            </a:pPr>
            <a:r>
              <a:rPr lang="en-US" sz="1800" u="sng" dirty="0" err="1" smtClean="0">
                <a:latin typeface="Zawgyi-One" pitchFamily="18" charset="2"/>
                <a:cs typeface="Zawgyi-One" pitchFamily="18" charset="2"/>
              </a:rPr>
              <a:t>ဦးတင္ညိ</a:t>
            </a:r>
            <a:r>
              <a:rPr lang="en-US" sz="1800" dirty="0" smtClean="0">
                <a:latin typeface="Zawgyi-One" pitchFamily="18" charset="2"/>
                <a:cs typeface="Zawgyi-One" pitchFamily="18" charset="2"/>
              </a:rPr>
              <a:t>ဳ၊ </a:t>
            </a:r>
            <a:r>
              <a:rPr lang="en-US" sz="1800" dirty="0" err="1" smtClean="0">
                <a:latin typeface="Zawgyi-One" pitchFamily="18" charset="2"/>
                <a:cs typeface="Zawgyi-One" pitchFamily="18" charset="2"/>
              </a:rPr>
              <a:t>အဖြဲ႔ဝင</a:t>
            </a:r>
            <a:r>
              <a:rPr lang="en-US" sz="1800" dirty="0" smtClean="0">
                <a:latin typeface="Zawgyi-One" pitchFamily="18" charset="2"/>
                <a:cs typeface="Zawgyi-One" pitchFamily="18" charset="2"/>
              </a:rPr>
              <a:t>္၊ ၫႊ</a:t>
            </a:r>
            <a:r>
              <a:rPr lang="en-US" sz="1800" dirty="0" err="1" smtClean="0">
                <a:latin typeface="Zawgyi-One" pitchFamily="18" charset="2"/>
                <a:cs typeface="Zawgyi-One" pitchFamily="18" charset="2"/>
              </a:rPr>
              <a:t>န္ခ</a:t>
            </a:r>
            <a:r>
              <a:rPr lang="en-US" sz="1800" dirty="0" smtClean="0">
                <a:latin typeface="Zawgyi-One" pitchFamily="18" charset="2"/>
                <a:cs typeface="Zawgyi-One" pitchFamily="18" charset="2"/>
              </a:rPr>
              <a:t>်ဳပ္ (ၿ</a:t>
            </a:r>
            <a:r>
              <a:rPr lang="en-US" sz="1800" dirty="0" err="1" smtClean="0">
                <a:latin typeface="Zawgyi-One" pitchFamily="18" charset="2"/>
                <a:cs typeface="Zawgyi-One" pitchFamily="18" charset="2"/>
              </a:rPr>
              <a:t>ငိမ္း</a:t>
            </a:r>
            <a:r>
              <a:rPr lang="en-US" sz="1800" dirty="0" smtClean="0">
                <a:latin typeface="Zawgyi-One" pitchFamily="18" charset="2"/>
                <a:cs typeface="Zawgyi-One" pitchFamily="18" charset="2"/>
              </a:rPr>
              <a:t>)၊ </a:t>
            </a:r>
            <a:r>
              <a:rPr lang="en-US" sz="1800" dirty="0" err="1" smtClean="0">
                <a:latin typeface="Zawgyi-One" pitchFamily="18" charset="2"/>
                <a:cs typeface="Zawgyi-One" pitchFamily="18" charset="2"/>
              </a:rPr>
              <a:t>အေျခခံညာဦးစီးဌာန</a:t>
            </a:r>
            <a:endParaRPr lang="en-US" sz="1800" dirty="0" smtClean="0">
              <a:latin typeface="Zawgyi-One" pitchFamily="18" charset="2"/>
              <a:cs typeface="Zawgyi-One" pitchFamily="18" charset="2"/>
            </a:endParaRPr>
          </a:p>
          <a:p>
            <a:pPr marL="990600" lvl="1" indent="-533400" eaLnBrk="1" hangingPunct="1">
              <a:buClr>
                <a:schemeClr val="hlink"/>
              </a:buClr>
              <a:buSzPct val="105000"/>
              <a:buFontTx/>
              <a:buChar char="•"/>
            </a:pPr>
            <a:r>
              <a:rPr lang="en-US" sz="1800" u="sng" dirty="0" err="1" smtClean="0">
                <a:latin typeface="Zawgyi-One" pitchFamily="18" charset="2"/>
                <a:cs typeface="Zawgyi-One" pitchFamily="18" charset="2"/>
              </a:rPr>
              <a:t>ဦးခြထီးယိုး</a:t>
            </a:r>
            <a:r>
              <a:rPr lang="en-US" sz="1800" dirty="0" smtClean="0">
                <a:latin typeface="Zawgyi-One" pitchFamily="18" charset="2"/>
                <a:cs typeface="Zawgyi-One" pitchFamily="18" charset="2"/>
              </a:rPr>
              <a:t>၊ </a:t>
            </a:r>
            <a:r>
              <a:rPr lang="en-US" sz="1800" dirty="0" err="1" smtClean="0">
                <a:latin typeface="Zawgyi-One" pitchFamily="18" charset="2"/>
                <a:cs typeface="Zawgyi-One" pitchFamily="18" charset="2"/>
              </a:rPr>
              <a:t>အဖြဲ႔ဝင</a:t>
            </a:r>
            <a:r>
              <a:rPr lang="en-US" sz="1800" dirty="0" smtClean="0">
                <a:latin typeface="Zawgyi-One" pitchFamily="18" charset="2"/>
                <a:cs typeface="Zawgyi-One" pitchFamily="18" charset="2"/>
              </a:rPr>
              <a:t>္၊ ျ</a:t>
            </a:r>
            <a:r>
              <a:rPr lang="en-US" sz="1800" dirty="0" err="1" smtClean="0">
                <a:latin typeface="Zawgyi-One" pitchFamily="18" charset="2"/>
                <a:cs typeface="Zawgyi-One" pitchFamily="18" charset="2"/>
              </a:rPr>
              <a:t>ပည္နယ္ဥပေဒအရာရွိ</a:t>
            </a:r>
            <a:r>
              <a:rPr lang="en-US" sz="1800" dirty="0" smtClean="0">
                <a:latin typeface="Zawgyi-One" pitchFamily="18" charset="2"/>
                <a:cs typeface="Zawgyi-One" pitchFamily="18" charset="2"/>
              </a:rPr>
              <a:t> (ၿ</a:t>
            </a:r>
            <a:r>
              <a:rPr lang="en-US" sz="1800" dirty="0" err="1" smtClean="0">
                <a:latin typeface="Zawgyi-One" pitchFamily="18" charset="2"/>
                <a:cs typeface="Zawgyi-One" pitchFamily="18" charset="2"/>
              </a:rPr>
              <a:t>ငိမ္း</a:t>
            </a:r>
            <a:r>
              <a:rPr lang="en-US" sz="1800" dirty="0" smtClean="0">
                <a:latin typeface="Zawgyi-One" pitchFamily="18" charset="2"/>
                <a:cs typeface="Zawgyi-One" pitchFamily="18" charset="2"/>
              </a:rPr>
              <a:t>)</a:t>
            </a:r>
          </a:p>
          <a:p>
            <a:pPr marL="990600" lvl="1" indent="-533400" eaLnBrk="1" hangingPunct="1">
              <a:buClr>
                <a:schemeClr val="hlink"/>
              </a:buClr>
              <a:buSzPct val="105000"/>
              <a:buFontTx/>
              <a:buChar char="•"/>
            </a:pPr>
            <a:r>
              <a:rPr lang="en-US" sz="1800" u="sng" dirty="0" err="1" smtClean="0">
                <a:latin typeface="Zawgyi-One" pitchFamily="18" charset="2"/>
                <a:cs typeface="Zawgyi-One" pitchFamily="18" charset="2"/>
              </a:rPr>
              <a:t>ဦးခင္ေမာင္ေလး</a:t>
            </a:r>
            <a:r>
              <a:rPr lang="en-US" sz="1800" dirty="0" smtClean="0">
                <a:latin typeface="Zawgyi-One" pitchFamily="18" charset="2"/>
                <a:cs typeface="Zawgyi-One" pitchFamily="18" charset="2"/>
              </a:rPr>
              <a:t>၊ </a:t>
            </a:r>
            <a:r>
              <a:rPr lang="en-US" sz="1800" dirty="0" err="1" smtClean="0">
                <a:latin typeface="Zawgyi-One" pitchFamily="18" charset="2"/>
                <a:cs typeface="Zawgyi-One" pitchFamily="18" charset="2"/>
              </a:rPr>
              <a:t>အဖြဲ႔ဝင</a:t>
            </a:r>
            <a:r>
              <a:rPr lang="en-US" sz="1800" dirty="0" smtClean="0">
                <a:latin typeface="Zawgyi-One" pitchFamily="18" charset="2"/>
                <a:cs typeface="Zawgyi-One" pitchFamily="18" charset="2"/>
              </a:rPr>
              <a:t>္၊ ၫႊ</a:t>
            </a:r>
            <a:r>
              <a:rPr lang="en-US" sz="1800" dirty="0" err="1" smtClean="0">
                <a:latin typeface="Zawgyi-One" pitchFamily="18" charset="2"/>
                <a:cs typeface="Zawgyi-One" pitchFamily="18" charset="2"/>
              </a:rPr>
              <a:t>န္မႉး</a:t>
            </a:r>
            <a:r>
              <a:rPr lang="en-US" sz="1800" dirty="0" smtClean="0">
                <a:latin typeface="Zawgyi-One" pitchFamily="18" charset="2"/>
                <a:cs typeface="Zawgyi-One" pitchFamily="18" charset="2"/>
              </a:rPr>
              <a:t> (ၿ</a:t>
            </a:r>
            <a:r>
              <a:rPr lang="en-US" sz="1800" dirty="0" err="1" smtClean="0">
                <a:latin typeface="Zawgyi-One" pitchFamily="18" charset="2"/>
                <a:cs typeface="Zawgyi-One" pitchFamily="18" charset="2"/>
              </a:rPr>
              <a:t>ငိမ္း</a:t>
            </a:r>
            <a:r>
              <a:rPr lang="en-US" sz="1800" dirty="0" smtClean="0">
                <a:latin typeface="Zawgyi-One" pitchFamily="18" charset="2"/>
                <a:cs typeface="Zawgyi-One" pitchFamily="18" charset="2"/>
              </a:rPr>
              <a:t>)၊ </a:t>
            </a:r>
            <a:r>
              <a:rPr lang="en-US" sz="1800" dirty="0" err="1" smtClean="0">
                <a:latin typeface="Zawgyi-One" pitchFamily="18" charset="2"/>
                <a:cs typeface="Zawgyi-One" pitchFamily="18" charset="2"/>
              </a:rPr>
              <a:t>အလုပ္သမား</a:t>
            </a:r>
            <a:r>
              <a:rPr lang="en-US" sz="1800" dirty="0" smtClean="0">
                <a:latin typeface="Zawgyi-One" pitchFamily="18" charset="2"/>
                <a:cs typeface="Zawgyi-One" pitchFamily="18" charset="2"/>
              </a:rPr>
              <a:t>ၫႊန္ၾ</a:t>
            </a:r>
            <a:r>
              <a:rPr lang="en-US" sz="1800" dirty="0" err="1" smtClean="0">
                <a:latin typeface="Zawgyi-One" pitchFamily="18" charset="2"/>
                <a:cs typeface="Zawgyi-One" pitchFamily="18" charset="2"/>
              </a:rPr>
              <a:t>ကားမႈဦးစီးဌာန</a:t>
            </a:r>
            <a:endParaRPr lang="en-US" sz="1800" dirty="0" smtClean="0">
              <a:latin typeface="Zawgyi-One" pitchFamily="18" charset="2"/>
              <a:cs typeface="Zawgyi-One" pitchFamily="18" charset="2"/>
            </a:endParaRPr>
          </a:p>
          <a:p>
            <a:pPr marL="990600" lvl="1" indent="-533400" eaLnBrk="1" hangingPunct="1">
              <a:buClr>
                <a:schemeClr val="hlink"/>
              </a:buClr>
              <a:buSzPct val="105000"/>
              <a:buFontTx/>
              <a:buChar char="•"/>
            </a:pPr>
            <a:r>
              <a:rPr lang="en-US" sz="1800" u="sng" dirty="0" err="1" smtClean="0">
                <a:latin typeface="Zawgyi-One" pitchFamily="18" charset="2"/>
                <a:cs typeface="Zawgyi-One" pitchFamily="18" charset="2"/>
              </a:rPr>
              <a:t>ဦးလဖိုင္ေဇာ္ဂြန္း</a:t>
            </a:r>
            <a:r>
              <a:rPr lang="en-US" sz="1800" dirty="0" smtClean="0">
                <a:latin typeface="Zawgyi-One" pitchFamily="18" charset="2"/>
                <a:cs typeface="Zawgyi-One" pitchFamily="18" charset="2"/>
              </a:rPr>
              <a:t>၊ </a:t>
            </a:r>
            <a:r>
              <a:rPr lang="en-US" sz="1800" dirty="0" err="1" smtClean="0">
                <a:latin typeface="Zawgyi-One" pitchFamily="18" charset="2"/>
                <a:cs typeface="Zawgyi-One" pitchFamily="18" charset="2"/>
              </a:rPr>
              <a:t>အဖြဲ႔ဝင</a:t>
            </a:r>
            <a:r>
              <a:rPr lang="en-US" sz="1800" dirty="0" smtClean="0">
                <a:latin typeface="Zawgyi-One" pitchFamily="18" charset="2"/>
                <a:cs typeface="Zawgyi-One" pitchFamily="18" charset="2"/>
              </a:rPr>
              <a:t>္၊ </a:t>
            </a:r>
            <a:r>
              <a:rPr lang="en-US" sz="1800" dirty="0" err="1" smtClean="0">
                <a:latin typeface="Zawgyi-One" pitchFamily="18" charset="2"/>
                <a:cs typeface="Zawgyi-One" pitchFamily="18" charset="2"/>
              </a:rPr>
              <a:t>သံမႉးႀကီး</a:t>
            </a:r>
            <a:r>
              <a:rPr lang="en-US" sz="1800" dirty="0" smtClean="0">
                <a:latin typeface="Zawgyi-One" pitchFamily="18" charset="2"/>
                <a:cs typeface="Zawgyi-One" pitchFamily="18" charset="2"/>
              </a:rPr>
              <a:t> (ၿ</a:t>
            </a:r>
            <a:r>
              <a:rPr lang="en-US" sz="1800" dirty="0" err="1" smtClean="0">
                <a:latin typeface="Zawgyi-One" pitchFamily="18" charset="2"/>
                <a:cs typeface="Zawgyi-One" pitchFamily="18" charset="2"/>
              </a:rPr>
              <a:t>ငိမ္း</a:t>
            </a:r>
            <a:r>
              <a:rPr lang="en-US" sz="1800" dirty="0" smtClean="0">
                <a:latin typeface="Zawgyi-One" pitchFamily="18" charset="2"/>
                <a:cs typeface="Zawgyi-One" pitchFamily="18" charset="2"/>
              </a:rPr>
              <a:t>)</a:t>
            </a:r>
          </a:p>
          <a:p>
            <a:pPr marL="990600" lvl="1" indent="-533400" eaLnBrk="1" hangingPunct="1">
              <a:buClr>
                <a:schemeClr val="hlink"/>
              </a:buClr>
              <a:buSzPct val="105000"/>
              <a:buFontTx/>
              <a:buChar char="•"/>
            </a:pPr>
            <a:r>
              <a:rPr lang="en-US" sz="1800" u="sng" dirty="0" err="1" smtClean="0">
                <a:latin typeface="Zawgyi-One" pitchFamily="18" charset="2"/>
                <a:cs typeface="Zawgyi-One" pitchFamily="18" charset="2"/>
              </a:rPr>
              <a:t>ဦး</a:t>
            </a:r>
            <a:r>
              <a:rPr lang="en-US" sz="1800" u="sng" dirty="0" smtClean="0">
                <a:latin typeface="Zawgyi-One" pitchFamily="18" charset="2"/>
                <a:cs typeface="Zawgyi-One" pitchFamily="18" charset="2"/>
              </a:rPr>
              <a:t>ၫြန္႔</a:t>
            </a:r>
            <a:r>
              <a:rPr lang="en-US" sz="1800" u="sng" dirty="0" err="1" smtClean="0">
                <a:latin typeface="Zawgyi-One" pitchFamily="18" charset="2"/>
                <a:cs typeface="Zawgyi-One" pitchFamily="18" charset="2"/>
              </a:rPr>
              <a:t>ေဆ</a:t>
            </a:r>
            <a:r>
              <a:rPr lang="en-US" sz="1800" u="sng" dirty="0" smtClean="0">
                <a:latin typeface="Zawgyi-One" pitchFamily="18" charset="2"/>
                <a:cs typeface="Zawgyi-One" pitchFamily="18" charset="2"/>
              </a:rPr>
              <a:t>ြ</a:t>
            </a:r>
            <a:r>
              <a:rPr lang="en-US" sz="1800" dirty="0" smtClean="0">
                <a:latin typeface="Zawgyi-One" pitchFamily="18" charset="2"/>
                <a:cs typeface="Zawgyi-One" pitchFamily="18" charset="2"/>
              </a:rPr>
              <a:t>၊ </a:t>
            </a:r>
            <a:r>
              <a:rPr lang="en-US" sz="1800" dirty="0" err="1" smtClean="0">
                <a:latin typeface="Zawgyi-One" pitchFamily="18" charset="2"/>
                <a:cs typeface="Zawgyi-One" pitchFamily="18" charset="2"/>
              </a:rPr>
              <a:t>အဖြဲ႔ဝင</a:t>
            </a:r>
            <a:r>
              <a:rPr lang="en-US" sz="1800" dirty="0" smtClean="0">
                <a:latin typeface="Zawgyi-One" pitchFamily="18" charset="2"/>
                <a:cs typeface="Zawgyi-One" pitchFamily="18" charset="2"/>
              </a:rPr>
              <a:t>္၊ </a:t>
            </a:r>
            <a:r>
              <a:rPr lang="en-US" sz="1800" dirty="0" err="1" smtClean="0">
                <a:latin typeface="Zawgyi-One" pitchFamily="18" charset="2"/>
                <a:cs typeface="Zawgyi-One" pitchFamily="18" charset="2"/>
              </a:rPr>
              <a:t>လက္ေထာက</a:t>
            </a:r>
            <a:r>
              <a:rPr lang="en-US" sz="1800" dirty="0" smtClean="0">
                <a:latin typeface="Zawgyi-One" pitchFamily="18" charset="2"/>
                <a:cs typeface="Zawgyi-One" pitchFamily="18" charset="2"/>
              </a:rPr>
              <a:t>္ၫႊ</a:t>
            </a:r>
            <a:r>
              <a:rPr lang="en-US" sz="1800" dirty="0" err="1" smtClean="0">
                <a:latin typeface="Zawgyi-One" pitchFamily="18" charset="2"/>
                <a:cs typeface="Zawgyi-One" pitchFamily="18" charset="2"/>
              </a:rPr>
              <a:t>န္ခ</a:t>
            </a:r>
            <a:r>
              <a:rPr lang="en-US" sz="1800" dirty="0" smtClean="0">
                <a:latin typeface="Zawgyi-One" pitchFamily="18" charset="2"/>
                <a:cs typeface="Zawgyi-One" pitchFamily="18" charset="2"/>
              </a:rPr>
              <a:t>်ဳပ္ (ၿ</a:t>
            </a:r>
            <a:r>
              <a:rPr lang="en-US" sz="1800" dirty="0" err="1" smtClean="0">
                <a:latin typeface="Zawgyi-One" pitchFamily="18" charset="2"/>
                <a:cs typeface="Zawgyi-One" pitchFamily="18" charset="2"/>
              </a:rPr>
              <a:t>ငိမ္း</a:t>
            </a:r>
            <a:r>
              <a:rPr lang="en-US" sz="1800" dirty="0" smtClean="0">
                <a:latin typeface="Zawgyi-One" pitchFamily="18" charset="2"/>
                <a:cs typeface="Zawgyi-One" pitchFamily="18" charset="2"/>
              </a:rPr>
              <a:t>)၊ ႏ</a:t>
            </a:r>
            <a:r>
              <a:rPr lang="en-US" sz="1800" dirty="0" err="1" smtClean="0">
                <a:latin typeface="Zawgyi-One" pitchFamily="18" charset="2"/>
                <a:cs typeface="Zawgyi-One" pitchFamily="18" charset="2"/>
              </a:rPr>
              <a:t>ိုင္ငံျခားေရးဝန</a:t>
            </a:r>
            <a:r>
              <a:rPr lang="en-US" sz="1800" dirty="0" smtClean="0">
                <a:latin typeface="Zawgyi-One" pitchFamily="18" charset="2"/>
                <a:cs typeface="Zawgyi-One" pitchFamily="18" charset="2"/>
              </a:rPr>
              <a:t>္ႀ</a:t>
            </a:r>
            <a:r>
              <a:rPr lang="en-US" sz="1800" dirty="0" err="1" smtClean="0">
                <a:latin typeface="Zawgyi-One" pitchFamily="18" charset="2"/>
                <a:cs typeface="Zawgyi-One" pitchFamily="18" charset="2"/>
              </a:rPr>
              <a:t>ကီးဌာန</a:t>
            </a:r>
            <a:endParaRPr lang="en-US" sz="1800" dirty="0" smtClean="0">
              <a:latin typeface="Zawgyi-One" pitchFamily="18" charset="2"/>
              <a:cs typeface="Zawgyi-One" pitchFamily="18" charset="2"/>
            </a:endParaRPr>
          </a:p>
          <a:p>
            <a:pPr marL="990600" lvl="1" indent="-533400" eaLnBrk="1" hangingPunct="1">
              <a:buClr>
                <a:schemeClr val="hlink"/>
              </a:buClr>
              <a:buSzPct val="105000"/>
              <a:buFontTx/>
              <a:buChar char="•"/>
            </a:pPr>
            <a:r>
              <a:rPr lang="en-US" sz="1800" dirty="0" err="1" smtClean="0">
                <a:latin typeface="Zawgyi-One" pitchFamily="18" charset="2"/>
                <a:cs typeface="Zawgyi-One" pitchFamily="18" charset="2"/>
              </a:rPr>
              <a:t>ေဒၚစန္းစန္း</a:t>
            </a:r>
            <a:r>
              <a:rPr lang="en-US" sz="1800" dirty="0" smtClean="0">
                <a:latin typeface="Zawgyi-One" pitchFamily="18" charset="2"/>
                <a:cs typeface="Zawgyi-One" pitchFamily="18" charset="2"/>
              </a:rPr>
              <a:t>၊ </a:t>
            </a:r>
            <a:r>
              <a:rPr lang="en-US" sz="1800" dirty="0" err="1" smtClean="0">
                <a:latin typeface="Zawgyi-One" pitchFamily="18" charset="2"/>
                <a:cs typeface="Zawgyi-One" pitchFamily="18" charset="2"/>
              </a:rPr>
              <a:t>အဖြဲ႔ဝင</a:t>
            </a:r>
            <a:r>
              <a:rPr lang="en-US" sz="1800" dirty="0" smtClean="0">
                <a:latin typeface="Zawgyi-One" pitchFamily="18" charset="2"/>
                <a:cs typeface="Zawgyi-One" pitchFamily="18" charset="2"/>
              </a:rPr>
              <a:t>္၊ ၫႊ</a:t>
            </a:r>
            <a:r>
              <a:rPr lang="en-US" sz="1800" dirty="0" err="1" smtClean="0">
                <a:latin typeface="Zawgyi-One" pitchFamily="18" charset="2"/>
                <a:cs typeface="Zawgyi-One" pitchFamily="18" charset="2"/>
              </a:rPr>
              <a:t>န္မႉး</a:t>
            </a:r>
            <a:r>
              <a:rPr lang="en-US" sz="1800" dirty="0" smtClean="0">
                <a:latin typeface="Zawgyi-One" pitchFamily="18" charset="2"/>
                <a:cs typeface="Zawgyi-One" pitchFamily="18" charset="2"/>
              </a:rPr>
              <a:t> (ၿ</a:t>
            </a:r>
            <a:r>
              <a:rPr lang="en-US" sz="1800" dirty="0" err="1" smtClean="0">
                <a:latin typeface="Zawgyi-One" pitchFamily="18" charset="2"/>
                <a:cs typeface="Zawgyi-One" pitchFamily="18" charset="2"/>
              </a:rPr>
              <a:t>ငိမ္း</a:t>
            </a:r>
            <a:r>
              <a:rPr lang="en-US" sz="1800" dirty="0" smtClean="0">
                <a:latin typeface="Zawgyi-One" pitchFamily="18" charset="2"/>
                <a:cs typeface="Zawgyi-One" pitchFamily="18" charset="2"/>
              </a:rPr>
              <a:t>)၊ </a:t>
            </a:r>
            <a:r>
              <a:rPr lang="en-US" sz="1800" dirty="0" err="1" smtClean="0">
                <a:latin typeface="Zawgyi-One" pitchFamily="18" charset="2"/>
                <a:cs typeface="Zawgyi-One" pitchFamily="18" charset="2"/>
              </a:rPr>
              <a:t>အလုပ္သမား</a:t>
            </a:r>
            <a:r>
              <a:rPr lang="en-US" sz="1800" dirty="0" smtClean="0">
                <a:latin typeface="Zawgyi-One" pitchFamily="18" charset="2"/>
                <a:cs typeface="Zawgyi-One" pitchFamily="18" charset="2"/>
              </a:rPr>
              <a:t>ၫႊန္ၾ</a:t>
            </a:r>
            <a:r>
              <a:rPr lang="en-US" sz="1800" dirty="0" err="1" smtClean="0">
                <a:latin typeface="Zawgyi-One" pitchFamily="18" charset="2"/>
                <a:cs typeface="Zawgyi-One" pitchFamily="18" charset="2"/>
              </a:rPr>
              <a:t>ကားမႈဦးစီးဌာန</a:t>
            </a:r>
            <a:endParaRPr lang="en-US" sz="1800" dirty="0" smtClean="0">
              <a:latin typeface="Zawgyi-One" pitchFamily="18" charset="2"/>
              <a:cs typeface="Zawgyi-One" pitchFamily="18" charset="2"/>
            </a:endParaRPr>
          </a:p>
          <a:p>
            <a:pPr marL="990600" lvl="1" indent="-533400" eaLnBrk="1" hangingPunct="1">
              <a:buClr>
                <a:schemeClr val="hlink"/>
              </a:buClr>
              <a:buSzPct val="105000"/>
              <a:buFontTx/>
              <a:buChar char="•"/>
            </a:pPr>
            <a:r>
              <a:rPr lang="en-US" sz="1800" u="sng" dirty="0" err="1" smtClean="0">
                <a:latin typeface="Zawgyi-One" pitchFamily="18" charset="2"/>
                <a:cs typeface="Zawgyi-One" pitchFamily="18" charset="2"/>
              </a:rPr>
              <a:t>ဦးစစ</a:t>
            </a:r>
            <a:r>
              <a:rPr lang="en-US" sz="1800" u="sng" dirty="0" smtClean="0">
                <a:latin typeface="Zawgyi-One" pitchFamily="18" charset="2"/>
                <a:cs typeface="Zawgyi-One" pitchFamily="18" charset="2"/>
              </a:rPr>
              <a:t>္ၿ</a:t>
            </a:r>
            <a:r>
              <a:rPr lang="en-US" sz="1800" u="sng" dirty="0" err="1" smtClean="0">
                <a:latin typeface="Zawgyi-One" pitchFamily="18" charset="2"/>
                <a:cs typeface="Zawgyi-One" pitchFamily="18" charset="2"/>
              </a:rPr>
              <a:t>မိဳင</a:t>
            </a:r>
            <a:r>
              <a:rPr lang="en-US" sz="1800" u="sng" dirty="0" smtClean="0">
                <a:latin typeface="Zawgyi-One" pitchFamily="18" charset="2"/>
                <a:cs typeface="Zawgyi-One" pitchFamily="18" charset="2"/>
              </a:rPr>
              <a:t>္</a:t>
            </a:r>
            <a:r>
              <a:rPr lang="en-US" sz="1800" dirty="0" smtClean="0">
                <a:latin typeface="Zawgyi-One" pitchFamily="18" charset="2"/>
                <a:cs typeface="Zawgyi-One" pitchFamily="18" charset="2"/>
              </a:rPr>
              <a:t>၊ </a:t>
            </a:r>
            <a:r>
              <a:rPr lang="en-US" sz="1800" dirty="0" err="1" smtClean="0">
                <a:latin typeface="Zawgyi-One" pitchFamily="18" charset="2"/>
                <a:cs typeface="Zawgyi-One" pitchFamily="18" charset="2"/>
              </a:rPr>
              <a:t>အတြင္းေရးမႉး</a:t>
            </a:r>
            <a:r>
              <a:rPr lang="en-US" sz="1800" dirty="0" smtClean="0">
                <a:latin typeface="Zawgyi-One" pitchFamily="18" charset="2"/>
                <a:cs typeface="Zawgyi-One" pitchFamily="18" charset="2"/>
              </a:rPr>
              <a:t>၊ ၫႊ</a:t>
            </a:r>
            <a:r>
              <a:rPr lang="en-US" sz="1800" dirty="0" err="1" smtClean="0">
                <a:latin typeface="Zawgyi-One" pitchFamily="18" charset="2"/>
                <a:cs typeface="Zawgyi-One" pitchFamily="18" charset="2"/>
              </a:rPr>
              <a:t>န္ခ</a:t>
            </a:r>
            <a:r>
              <a:rPr lang="en-US" sz="1800" dirty="0" smtClean="0">
                <a:latin typeface="Zawgyi-One" pitchFamily="18" charset="2"/>
                <a:cs typeface="Zawgyi-One" pitchFamily="18" charset="2"/>
              </a:rPr>
              <a:t>်ဳပ္ (ၿ</a:t>
            </a:r>
            <a:r>
              <a:rPr lang="en-US" sz="1800" dirty="0" err="1" smtClean="0">
                <a:latin typeface="Zawgyi-One" pitchFamily="18" charset="2"/>
                <a:cs typeface="Zawgyi-One" pitchFamily="18" charset="2"/>
              </a:rPr>
              <a:t>ငိမ္း</a:t>
            </a:r>
            <a:r>
              <a:rPr lang="en-US" sz="1800" dirty="0" smtClean="0">
                <a:latin typeface="Zawgyi-One" pitchFamily="18" charset="2"/>
                <a:cs typeface="Zawgyi-One" pitchFamily="18" charset="2"/>
              </a:rPr>
              <a:t>)၊ </a:t>
            </a:r>
            <a:r>
              <a:rPr lang="en-US" sz="1800" dirty="0" err="1" smtClean="0">
                <a:latin typeface="Zawgyi-One" pitchFamily="18" charset="2"/>
                <a:cs typeface="Zawgyi-One" pitchFamily="18" charset="2"/>
              </a:rPr>
              <a:t>လူမႈဝန္ထမ္းဦးစီးဌာန</a:t>
            </a:r>
            <a:r>
              <a:rPr lang="en-GB" sz="1800" dirty="0" smtClean="0">
                <a:latin typeface="Zawgyi-One" pitchFamily="18" charset="2"/>
                <a:cs typeface="Zawgyi-One" pitchFamily="18" charset="2"/>
              </a:rPr>
              <a:t> </a:t>
            </a:r>
            <a:endParaRPr lang="fr-FR" sz="1800" dirty="0" smtClean="0">
              <a:latin typeface="Zawgyi-One" pitchFamily="18" charset="2"/>
              <a:cs typeface="Zawgyi-One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44450"/>
            <a:ext cx="8229600" cy="1143000"/>
          </a:xfrm>
        </p:spPr>
        <p:txBody>
          <a:bodyPr/>
          <a:lstStyle/>
          <a:p>
            <a:pPr eaLnBrk="1" hangingPunct="1"/>
            <a:r>
              <a:rPr lang="fr-FR" dirty="0" err="1" smtClean="0">
                <a:solidFill>
                  <a:schemeClr val="hlink"/>
                </a:solidFill>
                <a:latin typeface="Zawgyi-One" pitchFamily="18" charset="2"/>
                <a:cs typeface="Zawgyi-One" pitchFamily="18" charset="2"/>
              </a:rPr>
              <a:t>မိမိတို</a:t>
            </a:r>
            <a:r>
              <a:rPr lang="fr-FR" dirty="0" smtClean="0">
                <a:solidFill>
                  <a:schemeClr val="hlink"/>
                </a:solidFill>
                <a:latin typeface="Zawgyi-One" pitchFamily="18" charset="2"/>
                <a:cs typeface="Zawgyi-One" pitchFamily="18" charset="2"/>
              </a:rPr>
              <a:t>႔ </a:t>
            </a:r>
            <a:r>
              <a:rPr lang="fr-FR" dirty="0" err="1" smtClean="0">
                <a:solidFill>
                  <a:schemeClr val="hlink"/>
                </a:solidFill>
                <a:latin typeface="Zawgyi-One" pitchFamily="18" charset="2"/>
                <a:cs typeface="Zawgyi-One" pitchFamily="18" charset="2"/>
              </a:rPr>
              <a:t>ဘာေတြသိထားသလဲ</a:t>
            </a:r>
            <a:endParaRPr lang="fr-FR" dirty="0" smtClean="0">
              <a:solidFill>
                <a:schemeClr val="hlink"/>
              </a:solidFill>
              <a:latin typeface="Zawgyi-One" pitchFamily="18" charset="2"/>
              <a:cs typeface="Zawgyi-One" pitchFamily="18" charset="2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80548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	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MNHRC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၏ </a:t>
            </a: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တာဝန္ဝတၱရားမ်ား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ႏွင့္ </a:t>
            </a: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လုပ္ပိုင္ခြင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မ်ားမွာ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ေအာက္ပါအတိုင္း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ျ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ဖစ္သည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 (MNHRC ၏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ေပးစာအရ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) --</a:t>
            </a:r>
          </a:p>
          <a:p>
            <a:pPr eaLnBrk="1" hangingPunct="1">
              <a:buFont typeface="Wingdings" pitchFamily="2" charset="2"/>
              <a:buNone/>
            </a:pPr>
            <a:endParaRPr lang="en-US" sz="2000" dirty="0" smtClean="0">
              <a:latin typeface="Zawgyi-One" pitchFamily="18" charset="2"/>
              <a:cs typeface="Zawgyi-One" pitchFamily="18" charset="2"/>
            </a:endParaRPr>
          </a:p>
          <a:p>
            <a:pPr eaLnBrk="1" hangingPunct="1">
              <a:buSzPct val="90000"/>
              <a:buFontTx/>
              <a:buChar char="•"/>
            </a:pP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ျ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ပည္ေထာင္စုသမတျမန္မာႏိုင္ငံေတာ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ဖြဲ႔စည္းပံုအေျခခံဥပေဒပ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ါ ႏ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ိုင္ငံသားမ်ား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၏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မူလအခြင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အေရးကို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ေဖာက္ဖ်က္ခံရေၾကာင္း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တုိင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္ၾ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ကားစာအား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လက္ခံျခင္း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၊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စံုစမ္းစစ္ေဆးျခင္း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ႏွင့္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စစ္ေဆးေတ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ြ႔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ရွိခ်က္မ်ားကို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ဆက္လက္အေရးယူေဆာင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ရြက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္ႏ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ိုင္ရန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သက္ဆုိင္ရာအစိုးရဌာန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၊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အစိုးရအဖြဲ႔အစည္းသို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႔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လႊဲေျပာင္းေပးျခင္း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၊</a:t>
            </a:r>
          </a:p>
          <a:p>
            <a:pPr eaLnBrk="1" hangingPunct="1">
              <a:buSzPct val="90000"/>
              <a:buFontTx/>
              <a:buNone/>
            </a:pPr>
            <a:endParaRPr lang="en-US" sz="2000" dirty="0" smtClean="0">
              <a:latin typeface="Zawgyi-One" pitchFamily="18" charset="2"/>
              <a:cs typeface="Zawgyi-One" pitchFamily="18" charset="2"/>
            </a:endParaRPr>
          </a:p>
          <a:p>
            <a:pPr eaLnBrk="1" hangingPunct="1">
              <a:buSzPct val="90000"/>
              <a:buFontTx/>
              <a:buChar char="•"/>
            </a:pP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ႏ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ိုင္ငံသားမ်ား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၏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မူလအခြင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အေရးကို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ခ်ဳ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ိးေဖာက္ခံရေၾကာင္း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သတင္းအခ်က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အလက္ရရွိပါက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ယင္းအခ်က္အလက္မ်ား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မွန္ကန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္ျ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ခင္းရွိမရွိ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စံုစမ္းစစ္ေဆးျခင္း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ႏွင့္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စစ္ေဆးေတ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ြ႔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ရွိခ်က္မ်ားကို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ဆက္လက္အေရးယူေဆာင္ရြက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္ႏ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ိုင္ရန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သက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ဆုိင္ရာအစိုးရဌာန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၊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အစိုးရအဖြဲ႔အစည္းသို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႔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လႊဲေျပာင္းေပးျခင္း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၊</a:t>
            </a:r>
          </a:p>
          <a:p>
            <a:pPr eaLnBrk="1" hangingPunct="1">
              <a:buSzPct val="90000"/>
              <a:buFontTx/>
              <a:buNone/>
            </a:pPr>
            <a:endParaRPr lang="en-US" sz="2000" dirty="0" smtClean="0">
              <a:latin typeface="Zawgyi-One" pitchFamily="18" charset="2"/>
              <a:cs typeface="Zawgyi-One" pitchFamily="18" charset="2"/>
            </a:endParaRPr>
          </a:p>
          <a:p>
            <a:pPr eaLnBrk="1" hangingPunct="1">
              <a:buSzPct val="90000"/>
              <a:buFontTx/>
              <a:buChar char="•"/>
            </a:pP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ျ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မန္မာႏိုင္ငံက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အဖြဲ႔ဝင္အျဖစ္ပါဝင္ထားေသာ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လူ႔အခြင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အေရးဆုိင္ရာ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အျပည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 ျ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ပည္ဆိုင္ရာစာခ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်ဳ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ပ္စာတမ္းမ်ားပ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ါ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အခြင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အေရးမ်ားကို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အျပည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အဝခံစားႏိုင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္ျ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ခင္း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ရွိမရွိစိစစ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္ျ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ခင္း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ႏွင့္ ျ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မန္မာႏိုင္ငံက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အျပည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္ျ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ပည္ဆိုင္ရာ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လူ႔အခြင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အေရးအဖြဲ႔အ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စည္းမ်ားသို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႔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တင္သြင္းမည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အစီရင္ခံစာမ်ားအေပ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ၚ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အၾကံဉာဏ္ေပးျခင္း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၊</a:t>
            </a:r>
          </a:p>
          <a:p>
            <a:pPr eaLnBrk="1" hangingPunct="1">
              <a:buSzPct val="90000"/>
              <a:buFontTx/>
              <a:buNone/>
            </a:pPr>
            <a:endParaRPr lang="en-US" sz="2000" dirty="0" smtClean="0">
              <a:latin typeface="Zawgyi-One" pitchFamily="18" charset="2"/>
              <a:cs typeface="Zawgyi-One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-26988"/>
            <a:ext cx="8229600" cy="1143001"/>
          </a:xfrm>
        </p:spPr>
        <p:txBody>
          <a:bodyPr/>
          <a:lstStyle/>
          <a:p>
            <a:pPr eaLnBrk="1" hangingPunct="1"/>
            <a:r>
              <a:rPr lang="fr-FR" dirty="0" err="1" smtClean="0">
                <a:solidFill>
                  <a:schemeClr val="hlink"/>
                </a:solidFill>
                <a:latin typeface="Zawgyi-One" pitchFamily="18" charset="2"/>
                <a:cs typeface="Zawgyi-One" pitchFamily="18" charset="2"/>
              </a:rPr>
              <a:t>မိမိတို</a:t>
            </a:r>
            <a:r>
              <a:rPr lang="fr-FR" dirty="0" smtClean="0">
                <a:solidFill>
                  <a:schemeClr val="hlink"/>
                </a:solidFill>
                <a:latin typeface="Zawgyi-One" pitchFamily="18" charset="2"/>
                <a:cs typeface="Zawgyi-One" pitchFamily="18" charset="2"/>
              </a:rPr>
              <a:t>႔ </a:t>
            </a:r>
            <a:r>
              <a:rPr lang="fr-FR" dirty="0" err="1" smtClean="0">
                <a:solidFill>
                  <a:schemeClr val="hlink"/>
                </a:solidFill>
                <a:latin typeface="Zawgyi-One" pitchFamily="18" charset="2"/>
                <a:cs typeface="Zawgyi-One" pitchFamily="18" charset="2"/>
              </a:rPr>
              <a:t>ဘာေတြသိထားသလဲ</a:t>
            </a:r>
            <a:endParaRPr lang="fr-FR" dirty="0" smtClean="0">
              <a:solidFill>
                <a:schemeClr val="hlink"/>
              </a:solidFill>
              <a:latin typeface="Zawgyi-One" pitchFamily="18" charset="2"/>
              <a:cs typeface="Zawgyi-One" pitchFamily="18" charset="2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40954"/>
            <a:ext cx="8229600" cy="5417046"/>
          </a:xfrm>
        </p:spPr>
        <p:txBody>
          <a:bodyPr/>
          <a:lstStyle/>
          <a:p>
            <a:pPr eaLnBrk="1" hangingPunct="1">
              <a:buSzPct val="90000"/>
              <a:buFontTx/>
              <a:buChar char="•"/>
            </a:pP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ျ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မန္မာႏိုင္ငံက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အဖြဲ႔ဝင္အျဖစ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ပါဝင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္ျ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ခင္းမျပဳရေသးေသာ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အျပည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္ျ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ပည္ဆိုင္ရာ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လူ႔အခြင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အေရးစာခ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်ဳ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ပ္စာတမ္းမ်ားတြင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 ျ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မန္မာႏိုင္ငံ</a:t>
            </a:r>
            <a:r>
              <a:rPr lang="en-US" sz="2000" dirty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ပါဝင္ရန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သင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မသင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့္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စိစစ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 ၍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အၾကံျပဳခ်က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္ႏွင့္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အတူ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တင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္ျ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ပျခင္း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၊</a:t>
            </a:r>
          </a:p>
          <a:p>
            <a:pPr eaLnBrk="1" hangingPunct="1">
              <a:buSzPct val="90000"/>
              <a:buFont typeface="Wingdings" pitchFamily="2" charset="2"/>
              <a:buNone/>
            </a:pPr>
            <a:endParaRPr lang="en-US" sz="900" dirty="0" smtClean="0">
              <a:latin typeface="Zawgyi-One" pitchFamily="18" charset="2"/>
              <a:cs typeface="Zawgyi-One" pitchFamily="18" charset="2"/>
            </a:endParaRPr>
          </a:p>
          <a:p>
            <a:pPr eaLnBrk="1" hangingPunct="1">
              <a:buSzPct val="90000"/>
              <a:buFontTx/>
              <a:buChar char="•"/>
            </a:pP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လူ႔အခြင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အေရးျမႇင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တင္ေရး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၊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ကာကြယ္ေရးတို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႔ႏွင့္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စပ္လ်ဥ္း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၍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ေဆာင္ရြက္ေန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ေသာ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ကုလသမဂၢအဖြဲ႔အစည္းမ်ား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၊ ျ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ပည္တြင္းျပည္ပ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မိတ္ဖက္အဖြဲ႔အစည္းမ်ား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ႏွင့္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ဆက္သြယ္ေဆာင္ရြက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္ျ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ခင္း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၊</a:t>
            </a:r>
          </a:p>
          <a:p>
            <a:pPr eaLnBrk="1" hangingPunct="1">
              <a:buSzPct val="90000"/>
              <a:buFont typeface="Wingdings" pitchFamily="2" charset="2"/>
              <a:buNone/>
            </a:pPr>
            <a:endParaRPr lang="en-US" sz="900" dirty="0" smtClean="0">
              <a:latin typeface="Zawgyi-One" pitchFamily="18" charset="2"/>
              <a:cs typeface="Zawgyi-One" pitchFamily="18" charset="2"/>
            </a:endParaRPr>
          </a:p>
          <a:p>
            <a:pPr eaLnBrk="1" hangingPunct="1">
              <a:buSzPct val="90000"/>
              <a:buFontTx/>
              <a:buChar char="•"/>
            </a:pP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လူ႔အခြင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အေရးဆုိင္ရာ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အရည္အေသြးျမႇင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တင္ေရးလုပ္ငန္းမ်ား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၊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သုေတသန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လုပ္ငန္းမ်ား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ႏွင့္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စပ္လ်ဥ္း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၍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ဘာသာရပ္ဆုိင္ရာအကူအညီေပးျခင္း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၊</a:t>
            </a:r>
          </a:p>
          <a:p>
            <a:pPr eaLnBrk="1" hangingPunct="1">
              <a:buSzPct val="90000"/>
              <a:buFont typeface="Wingdings" pitchFamily="2" charset="2"/>
              <a:buNone/>
            </a:pPr>
            <a:endParaRPr lang="en-US" sz="900" dirty="0" smtClean="0">
              <a:latin typeface="Zawgyi-One" pitchFamily="18" charset="2"/>
              <a:cs typeface="Zawgyi-One" pitchFamily="18" charset="2"/>
            </a:endParaRPr>
          </a:p>
          <a:p>
            <a:pPr eaLnBrk="1" hangingPunct="1">
              <a:buSzPct val="90000"/>
              <a:buFontTx/>
              <a:buChar char="•"/>
            </a:pP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လူ႔အခြင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အေရးျမႇင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တင္ေရး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ကာကြယ္ေရးတို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႔ႏွင့္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စပ္လ်ဥ္း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၍ ျ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ပည္သူတို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႔၏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အသိ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ပညာအဆင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အတန္းကို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ျ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မႇင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တင္ေပးသည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့္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လုပ္ငန္းမ်ား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ေဆာင္ရြက္ရာတြင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ဦး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ေဆာင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္ျ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ခင္း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၊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အကူအညီေပးျခင္း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၊</a:t>
            </a:r>
          </a:p>
          <a:p>
            <a:pPr eaLnBrk="1" hangingPunct="1">
              <a:buSzPct val="90000"/>
              <a:buFontTx/>
              <a:buChar char="•"/>
            </a:pPr>
            <a:endParaRPr lang="en-US" sz="900" dirty="0" smtClean="0">
              <a:latin typeface="Zawgyi-One" pitchFamily="18" charset="2"/>
              <a:cs typeface="Zawgyi-One" pitchFamily="18" charset="2"/>
            </a:endParaRPr>
          </a:p>
          <a:p>
            <a:pPr eaLnBrk="1" hangingPunct="1">
              <a:buSzPct val="90000"/>
              <a:buFontTx/>
              <a:buChar char="•"/>
            </a:pP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လူ႔အခြင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အေရးျမႇင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တင္ေရး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ကာကြယ္ေရးတို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႔ႏွင့္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စပ္လ်ဥ္း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၍ ႏ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ိုင္ငံေတာ္သမတ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က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အခါအားေလ်ာ္စြာေပးအပ္ေသာ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လုပ္ငန္းတာဝန္မ်ားကို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ေဆာင္ရြက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္ျ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ခင္း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၊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44450"/>
            <a:ext cx="8229600" cy="1143000"/>
          </a:xfrm>
        </p:spPr>
        <p:txBody>
          <a:bodyPr/>
          <a:lstStyle/>
          <a:p>
            <a:pPr eaLnBrk="1" hangingPunct="1"/>
            <a:r>
              <a:rPr lang="fr-FR" dirty="0" err="1" smtClean="0">
                <a:solidFill>
                  <a:schemeClr val="hlink"/>
                </a:solidFill>
                <a:latin typeface="Zawgyi-One" pitchFamily="18" charset="2"/>
                <a:cs typeface="Zawgyi-One" pitchFamily="18" charset="2"/>
              </a:rPr>
              <a:t>မိမိတို</a:t>
            </a:r>
            <a:r>
              <a:rPr lang="fr-FR" dirty="0" smtClean="0">
                <a:solidFill>
                  <a:schemeClr val="hlink"/>
                </a:solidFill>
                <a:latin typeface="Zawgyi-One" pitchFamily="18" charset="2"/>
                <a:cs typeface="Zawgyi-One" pitchFamily="18" charset="2"/>
              </a:rPr>
              <a:t>႔ </a:t>
            </a:r>
            <a:r>
              <a:rPr lang="fr-FR" dirty="0" err="1" smtClean="0">
                <a:solidFill>
                  <a:schemeClr val="hlink"/>
                </a:solidFill>
                <a:latin typeface="Zawgyi-One" pitchFamily="18" charset="2"/>
                <a:cs typeface="Zawgyi-One" pitchFamily="18" charset="2"/>
              </a:rPr>
              <a:t>ဘာေတြသိထားသလဲ</a:t>
            </a:r>
            <a:endParaRPr lang="fr-FR" dirty="0" smtClean="0">
              <a:solidFill>
                <a:schemeClr val="hlink"/>
              </a:solidFill>
              <a:latin typeface="Zawgyi-One" pitchFamily="18" charset="2"/>
              <a:cs typeface="Zawgyi-One" pitchFamily="18" charset="2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362950" cy="5732462"/>
          </a:xfrm>
        </p:spPr>
        <p:txBody>
          <a:bodyPr/>
          <a:lstStyle/>
          <a:p>
            <a:pPr eaLnBrk="1" hangingPunct="1">
              <a:buSzPct val="105000"/>
              <a:buFontTx/>
              <a:buChar char="•"/>
            </a:pP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ျ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မန္မာႏိုင္ငံအမ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်ဳ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ိးသားလူ႔အခြင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အေရးေကာ္မရွင္သည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မိမိ၏ေဆာင္ရြက္ခ်က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မ်ား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ႏွင့္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လူ႔အခြင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အေရးတိုးတက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္ျ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ဖစ္ေပၚမႈမ်ားဆိုင္ရာ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ႏွ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စ္စဥ္အစီရင္ခံစာတို႔ကို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ႏ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ိုင္ငံေတာ္သမတထံ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တိုက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္႐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ိုက္အစီရင္ခံရမည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္။</a:t>
            </a:r>
          </a:p>
          <a:p>
            <a:pPr eaLnBrk="1" hangingPunct="1">
              <a:buSzPct val="105000"/>
              <a:buFont typeface="Wingdings" pitchFamily="2" charset="2"/>
              <a:buNone/>
            </a:pPr>
            <a:endParaRPr lang="en-US" sz="1000" dirty="0" smtClean="0">
              <a:latin typeface="Zawgyi-One" pitchFamily="18" charset="2"/>
              <a:cs typeface="Zawgyi-One" pitchFamily="18" charset="2"/>
            </a:endParaRPr>
          </a:p>
          <a:p>
            <a:pPr eaLnBrk="1" hangingPunct="1">
              <a:buSzPct val="105000"/>
              <a:buFontTx/>
              <a:buChar char="•"/>
            </a:pP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ျ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မန္မာႏိုင္ငံအမ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်ဳ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ိးသားလူ႔အခြင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အေရးေကာ္မရွင္သည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လုပ္ငန္းတာဝန္မ်ားကို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ေဆာင္ရြက္ရာ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၌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သက္ဆုိင္သူမ်ားကို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ေခၚယူစစ္ေဆးေမးျမန္းႏိုင္သည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္။ ႏ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ိုင္ငံ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ေတာ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္၏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လိုအပ္ခ်က္အရ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အထူးကန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္႔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သတ္ခ်က္မွအပ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သက္ဆုိင္သည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့္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စာရြက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စာတမ္းမ်ားအား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ေတာင္းေခ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ၚၾ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ကည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့္႐ႈႏ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ိုင္သည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္။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အခင္းျဖစ္အရပ္သို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႔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သြားေရာက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 ၾ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ကည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့္႐ႈ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စစ္ေဆးႏိုင္သည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္။</a:t>
            </a:r>
          </a:p>
          <a:p>
            <a:pPr eaLnBrk="1" hangingPunct="1">
              <a:buSzPct val="105000"/>
              <a:buFontTx/>
              <a:buNone/>
            </a:pPr>
            <a:endParaRPr lang="en-US" sz="1000" dirty="0" smtClean="0">
              <a:latin typeface="Zawgyi-One" pitchFamily="18" charset="2"/>
              <a:cs typeface="Zawgyi-One" pitchFamily="18" charset="2"/>
            </a:endParaRPr>
          </a:p>
          <a:p>
            <a:pPr eaLnBrk="1" hangingPunct="1">
              <a:buSzPct val="105000"/>
              <a:buFontTx/>
              <a:buChar char="•"/>
            </a:pP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အမိန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္႔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ေၾကာ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္ျ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ငာစာအရ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ေပးအပ္ထားေသာတာဝန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္ႏွင့္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လုပ္ပိုင္ခြင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မ်ားကို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သေဘာ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႐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ိုးျဖင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့္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ေဆာင္ရြက္မႈမ်ားအတြက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 ျ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မန္မာႏိုင္ငံအမ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်ဳ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ိးသားလူ႔အခြင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အေရးေကာ္မ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ရွင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္၊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ေကာ္မရွင္အဖြဲ႔ဝင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သို႔မဟုတ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ေကာ္မရွင္က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တာဝန္ေပးအပ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္ျ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ခင္းခံရသူမ်ား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အား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ျ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ပစ္မႈေၾကာင္းအရေသာ္လည္းေကာင္း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၊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တရားမေၾကာင္းအရေသာ္လည္း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ေကာင္း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တရားစြဲဆိုျခင္း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မရွိေစရ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။</a:t>
            </a:r>
          </a:p>
          <a:p>
            <a:pPr eaLnBrk="1" hangingPunct="1">
              <a:buSzPct val="105000"/>
              <a:buFontTx/>
              <a:buNone/>
            </a:pPr>
            <a:endParaRPr lang="en-US" sz="1000" dirty="0" smtClean="0">
              <a:latin typeface="Zawgyi-One" pitchFamily="18" charset="2"/>
              <a:cs typeface="Zawgyi-One" pitchFamily="18" charset="2"/>
            </a:endParaRPr>
          </a:p>
          <a:p>
            <a:pPr eaLnBrk="1" hangingPunct="1">
              <a:buSzPct val="105000"/>
              <a:buFontTx/>
              <a:buChar char="•"/>
            </a:pP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ေကာ္မရွင္ဥက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ၠ႒ႏွင့္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အဖြဲ႔ဝင္မ်ား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၏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သက္တမ္းသည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 ႏ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ိုင္ငံေတာ္သမတ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၏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ရာထူး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သက္တမ္းအတိုင္းျဖစ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္ၿ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ပီး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သက္တမ္း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ႏွစ္ႀ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ကိမ္အထိ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တာဝန္ထမ္းေဆာင္ခြင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့္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ရွိ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သည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္။</a:t>
            </a:r>
            <a:endParaRPr lang="fr-FR" sz="2000" dirty="0" smtClean="0">
              <a:latin typeface="Zawgyi-One" pitchFamily="18" charset="2"/>
              <a:cs typeface="Zawgyi-One" pitchFamily="18" charset="2"/>
            </a:endParaRPr>
          </a:p>
          <a:p>
            <a:pPr eaLnBrk="1" hangingPunct="1"/>
            <a:endParaRPr lang="fr-FR" sz="2000" dirty="0" smtClean="0">
              <a:latin typeface="Zawgyi-One" pitchFamily="18" charset="2"/>
              <a:cs typeface="Zawgyi-One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125413"/>
            <a:ext cx="8229600" cy="1143000"/>
          </a:xfrm>
        </p:spPr>
        <p:txBody>
          <a:bodyPr/>
          <a:lstStyle/>
          <a:p>
            <a:pPr eaLnBrk="1" hangingPunct="1"/>
            <a:r>
              <a:rPr lang="fr-FR" sz="4000" smtClean="0">
                <a:solidFill>
                  <a:schemeClr val="hlink"/>
                </a:solidFill>
                <a:latin typeface="Zawgyi-One" pitchFamily="18" charset="2"/>
                <a:cs typeface="Zawgyi-One" pitchFamily="18" charset="2"/>
              </a:rPr>
              <a:t>MNHRC ကို ပါရီမူမ်ားႏွင့္ ကိုက္ညီမႈ ရွိမရွိ အကဲျဖတ္ျခင္း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84313"/>
            <a:ext cx="8229600" cy="4941887"/>
          </a:xfrm>
        </p:spPr>
        <p:txBody>
          <a:bodyPr/>
          <a:lstStyle/>
          <a:p>
            <a:pPr eaLnBrk="1" hangingPunct="1">
              <a:buSzPct val="105000"/>
              <a:buFontTx/>
              <a:buChar char="•"/>
            </a:pPr>
            <a:r>
              <a:rPr lang="en-US" sz="2200" dirty="0" err="1" smtClean="0">
                <a:latin typeface="Zawgyi-One" pitchFamily="18" charset="2"/>
                <a:cs typeface="Zawgyi-One" pitchFamily="18" charset="2"/>
              </a:rPr>
              <a:t>ေကာ္မရွင</a:t>
            </a:r>
            <a:r>
              <a:rPr lang="en-US" sz="2200" dirty="0" smtClean="0">
                <a:latin typeface="Zawgyi-One" pitchFamily="18" charset="2"/>
                <a:cs typeface="Zawgyi-One" pitchFamily="18" charset="2"/>
              </a:rPr>
              <a:t>္၏ </a:t>
            </a:r>
            <a:r>
              <a:rPr lang="en-US" sz="2200" dirty="0" err="1" smtClean="0">
                <a:latin typeface="Zawgyi-One" pitchFamily="18" charset="2"/>
                <a:cs typeface="Zawgyi-One" pitchFamily="18" charset="2"/>
              </a:rPr>
              <a:t>လုပ္ထံုးလုပ္နည္း</a:t>
            </a:r>
            <a:r>
              <a:rPr lang="en-US" sz="2200" dirty="0" smtClean="0">
                <a:latin typeface="Zawgyi-One" pitchFamily="18" charset="2"/>
                <a:cs typeface="Zawgyi-One" pitchFamily="18" charset="2"/>
              </a:rPr>
              <a:t>၊ </a:t>
            </a:r>
            <a:r>
              <a:rPr lang="en-US" sz="2200" dirty="0" err="1" smtClean="0">
                <a:latin typeface="Zawgyi-One" pitchFamily="18" charset="2"/>
                <a:cs typeface="Zawgyi-One" pitchFamily="18" charset="2"/>
              </a:rPr>
              <a:t>အခြင</a:t>
            </a:r>
            <a:r>
              <a:rPr lang="en-US" sz="2200" dirty="0" smtClean="0"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200" dirty="0" err="1" smtClean="0">
                <a:latin typeface="Zawgyi-One" pitchFamily="18" charset="2"/>
                <a:cs typeface="Zawgyi-One" pitchFamily="18" charset="2"/>
              </a:rPr>
              <a:t>အာဏာ</a:t>
            </a:r>
            <a:r>
              <a:rPr lang="en-US" sz="2200" dirty="0" smtClean="0">
                <a:latin typeface="Zawgyi-One" pitchFamily="18" charset="2"/>
                <a:cs typeface="Zawgyi-One" pitchFamily="18" charset="2"/>
              </a:rPr>
              <a:t>ႏွင့္ </a:t>
            </a:r>
            <a:r>
              <a:rPr lang="en-US" sz="2200" dirty="0" err="1" smtClean="0">
                <a:latin typeface="Zawgyi-One" pitchFamily="18" charset="2"/>
                <a:cs typeface="Zawgyi-One" pitchFamily="18" charset="2"/>
              </a:rPr>
              <a:t>တာဝန္ဝတ</a:t>
            </a:r>
            <a:r>
              <a:rPr lang="en-US" sz="2200" dirty="0" smtClean="0">
                <a:latin typeface="Zawgyi-One" pitchFamily="18" charset="2"/>
                <a:cs typeface="Zawgyi-One" pitchFamily="18" charset="2"/>
              </a:rPr>
              <a:t>ၱ </a:t>
            </a:r>
            <a:r>
              <a:rPr lang="en-US" sz="2200" dirty="0" err="1" smtClean="0">
                <a:latin typeface="Zawgyi-One" pitchFamily="18" charset="2"/>
                <a:cs typeface="Zawgyi-One" pitchFamily="18" charset="2"/>
              </a:rPr>
              <a:t>ရားမ်ားအေၾကာင္း</a:t>
            </a:r>
            <a:r>
              <a:rPr lang="en-US" sz="22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200" dirty="0" err="1" smtClean="0">
                <a:latin typeface="Zawgyi-One" pitchFamily="18" charset="2"/>
                <a:cs typeface="Zawgyi-One" pitchFamily="18" charset="2"/>
              </a:rPr>
              <a:t>အမ်ားျပည္သူသို</a:t>
            </a:r>
            <a:r>
              <a:rPr lang="en-US" sz="2200" dirty="0" smtClean="0">
                <a:latin typeface="Zawgyi-One" pitchFamily="18" charset="2"/>
                <a:cs typeface="Zawgyi-One" pitchFamily="18" charset="2"/>
              </a:rPr>
              <a:t>႔၊ </a:t>
            </a:r>
            <a:r>
              <a:rPr lang="en-US" sz="2200" dirty="0" err="1" smtClean="0">
                <a:latin typeface="Zawgyi-One" pitchFamily="18" charset="2"/>
                <a:cs typeface="Zawgyi-One" pitchFamily="18" charset="2"/>
              </a:rPr>
              <a:t>အထူးသျဖင</a:t>
            </a:r>
            <a:r>
              <a:rPr lang="en-US" sz="2200" dirty="0" smtClean="0">
                <a:latin typeface="Zawgyi-One" pitchFamily="18" charset="2"/>
                <a:cs typeface="Zawgyi-One" pitchFamily="18" charset="2"/>
              </a:rPr>
              <a:t>့္ </a:t>
            </a:r>
            <a:r>
              <a:rPr lang="en-US" sz="2200" dirty="0" err="1" smtClean="0">
                <a:latin typeface="Zawgyi-One" pitchFamily="18" charset="2"/>
                <a:cs typeface="Zawgyi-One" pitchFamily="18" charset="2"/>
              </a:rPr>
              <a:t>လူ႔အခြင</a:t>
            </a:r>
            <a:r>
              <a:rPr lang="en-US" sz="2200" dirty="0" smtClean="0">
                <a:latin typeface="Zawgyi-One" pitchFamily="18" charset="2"/>
                <a:cs typeface="Zawgyi-One" pitchFamily="18" charset="2"/>
              </a:rPr>
              <a:t>့္ </a:t>
            </a:r>
            <a:r>
              <a:rPr lang="en-US" sz="2200" dirty="0" err="1" smtClean="0">
                <a:latin typeface="Zawgyi-One" pitchFamily="18" charset="2"/>
                <a:cs typeface="Zawgyi-One" pitchFamily="18" charset="2"/>
              </a:rPr>
              <a:t>အေရးခ</a:t>
            </a:r>
            <a:r>
              <a:rPr lang="en-US" sz="2200" dirty="0" smtClean="0">
                <a:latin typeface="Zawgyi-One" pitchFamily="18" charset="2"/>
                <a:cs typeface="Zawgyi-One" pitchFamily="18" charset="2"/>
              </a:rPr>
              <a:t>်ဳ</a:t>
            </a:r>
            <a:r>
              <a:rPr lang="en-US" sz="2200" dirty="0" err="1" smtClean="0">
                <a:latin typeface="Zawgyi-One" pitchFamily="18" charset="2"/>
                <a:cs typeface="Zawgyi-One" pitchFamily="18" charset="2"/>
              </a:rPr>
              <a:t>ိးေဖာက္ခံရသူမ်ားသို</a:t>
            </a:r>
            <a:r>
              <a:rPr lang="en-US" sz="2200" dirty="0" smtClean="0">
                <a:latin typeface="Zawgyi-One" pitchFamily="18" charset="2"/>
                <a:cs typeface="Zawgyi-One" pitchFamily="18" charset="2"/>
              </a:rPr>
              <a:t>႔ </a:t>
            </a:r>
            <a:r>
              <a:rPr lang="en-US" sz="2200" dirty="0" err="1" smtClean="0">
                <a:latin typeface="Zawgyi-One" pitchFamily="18" charset="2"/>
                <a:cs typeface="Zawgyi-One" pitchFamily="18" charset="2"/>
              </a:rPr>
              <a:t>တရားဝင္ထုတ</a:t>
            </a:r>
            <a:r>
              <a:rPr lang="en-US" sz="2200" dirty="0" smtClean="0">
                <a:latin typeface="Zawgyi-One" pitchFamily="18" charset="2"/>
                <a:cs typeface="Zawgyi-One" pitchFamily="18" charset="2"/>
              </a:rPr>
              <a:t>္ျ</a:t>
            </a:r>
            <a:r>
              <a:rPr lang="en-US" sz="2200" dirty="0" err="1" smtClean="0">
                <a:latin typeface="Zawgyi-One" pitchFamily="18" charset="2"/>
                <a:cs typeface="Zawgyi-One" pitchFamily="18" charset="2"/>
              </a:rPr>
              <a:t>ပန</a:t>
            </a:r>
            <a:r>
              <a:rPr lang="en-US" sz="2200" dirty="0" smtClean="0">
                <a:latin typeface="Zawgyi-One" pitchFamily="18" charset="2"/>
                <a:cs typeface="Zawgyi-One" pitchFamily="18" charset="2"/>
              </a:rPr>
              <a:t>္ျ</a:t>
            </a:r>
            <a:r>
              <a:rPr lang="en-US" sz="2200" dirty="0" err="1" smtClean="0">
                <a:latin typeface="Zawgyi-One" pitchFamily="18" charset="2"/>
                <a:cs typeface="Zawgyi-One" pitchFamily="18" charset="2"/>
              </a:rPr>
              <a:t>ခင္း</a:t>
            </a:r>
            <a:r>
              <a:rPr lang="en-US" sz="22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200" dirty="0" err="1" smtClean="0">
                <a:latin typeface="Zawgyi-One" pitchFamily="18" charset="2"/>
                <a:cs typeface="Zawgyi-One" pitchFamily="18" charset="2"/>
              </a:rPr>
              <a:t>မရွိ</a:t>
            </a:r>
            <a:endParaRPr lang="fr-FR" sz="2200" dirty="0" smtClean="0">
              <a:latin typeface="Zawgyi-One" pitchFamily="18" charset="2"/>
              <a:cs typeface="Zawgyi-One" pitchFamily="18" charset="2"/>
            </a:endParaRPr>
          </a:p>
          <a:p>
            <a:pPr eaLnBrk="1" hangingPunct="1">
              <a:buSzPct val="105000"/>
              <a:buFontTx/>
              <a:buNone/>
            </a:pPr>
            <a:endParaRPr lang="en-GB" sz="2200" dirty="0" smtClean="0">
              <a:latin typeface="Zawgyi-One" pitchFamily="18" charset="2"/>
              <a:cs typeface="Zawgyi-One" pitchFamily="18" charset="2"/>
            </a:endParaRPr>
          </a:p>
          <a:p>
            <a:pPr eaLnBrk="1" hangingPunct="1">
              <a:buSzPct val="105000"/>
              <a:buFontTx/>
              <a:buChar char="•"/>
            </a:pPr>
            <a:r>
              <a:rPr lang="en-US" sz="2200" dirty="0" smtClean="0">
                <a:latin typeface="Zawgyi-One" pitchFamily="18" charset="2"/>
                <a:cs typeface="Zawgyi-One" pitchFamily="18" charset="2"/>
              </a:rPr>
              <a:t>NHRC </a:t>
            </a:r>
            <a:r>
              <a:rPr lang="en-US" sz="2200" dirty="0" err="1" smtClean="0">
                <a:latin typeface="Zawgyi-One" pitchFamily="18" charset="2"/>
                <a:cs typeface="Zawgyi-One" pitchFamily="18" charset="2"/>
              </a:rPr>
              <a:t>တည္ေထာင္သည</a:t>
            </a:r>
            <a:r>
              <a:rPr lang="en-US" sz="2200" dirty="0" smtClean="0">
                <a:latin typeface="Zawgyi-One" pitchFamily="18" charset="2"/>
                <a:cs typeface="Zawgyi-One" pitchFamily="18" charset="2"/>
              </a:rPr>
              <a:t>့္ ျ</a:t>
            </a:r>
            <a:r>
              <a:rPr lang="en-US" sz="2200" dirty="0" err="1" smtClean="0">
                <a:latin typeface="Zawgyi-One" pitchFamily="18" charset="2"/>
                <a:cs typeface="Zawgyi-One" pitchFamily="18" charset="2"/>
              </a:rPr>
              <a:t>ဖစ္စဥ္တခုလံုးမွာ</a:t>
            </a:r>
            <a:r>
              <a:rPr lang="en-US" sz="22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200" dirty="0" err="1" smtClean="0">
                <a:latin typeface="Zawgyi-One" pitchFamily="18" charset="2"/>
                <a:cs typeface="Zawgyi-One" pitchFamily="18" charset="2"/>
              </a:rPr>
              <a:t>ပြင</a:t>
            </a:r>
            <a:r>
              <a:rPr lang="en-US" sz="2200" dirty="0" smtClean="0"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200" dirty="0" err="1" smtClean="0">
                <a:latin typeface="Zawgyi-One" pitchFamily="18" charset="2"/>
                <a:cs typeface="Zawgyi-One" pitchFamily="18" charset="2"/>
              </a:rPr>
              <a:t>လင္းျမင္သာမႈမရွိ</a:t>
            </a:r>
            <a:endParaRPr lang="en-US" sz="2200" dirty="0" smtClean="0">
              <a:latin typeface="Zawgyi-One" pitchFamily="18" charset="2"/>
              <a:cs typeface="Zawgyi-One" pitchFamily="18" charset="2"/>
            </a:endParaRPr>
          </a:p>
          <a:p>
            <a:pPr eaLnBrk="1" hangingPunct="1">
              <a:buSzPct val="105000"/>
              <a:buFont typeface="Wingdings" pitchFamily="2" charset="2"/>
              <a:buNone/>
            </a:pPr>
            <a:endParaRPr lang="en-GB" sz="2200" dirty="0" smtClean="0">
              <a:latin typeface="Zawgyi-One" pitchFamily="18" charset="2"/>
              <a:cs typeface="Zawgyi-One" pitchFamily="18" charset="2"/>
            </a:endParaRPr>
          </a:p>
          <a:p>
            <a:pPr eaLnBrk="1" hangingPunct="1">
              <a:buSzPct val="105000"/>
              <a:buFontTx/>
              <a:buChar char="•"/>
            </a:pPr>
            <a:r>
              <a:rPr lang="en-GB" sz="22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ပြင</a:t>
            </a:r>
            <a:r>
              <a:rPr lang="en-GB" sz="22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့္</a:t>
            </a:r>
            <a:r>
              <a:rPr lang="en-GB" sz="22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လင္းျမင္သာမ</a:t>
            </a:r>
            <a:r>
              <a:rPr lang="en-GB" sz="22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ႈ </a:t>
            </a:r>
            <a:r>
              <a:rPr lang="en-GB" sz="22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မရွိျခင္း</a:t>
            </a:r>
            <a:r>
              <a:rPr lang="en-GB" sz="22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ႏွင့္ MNHRC </a:t>
            </a:r>
            <a:r>
              <a:rPr lang="en-US" sz="22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အေၾကာင္း</a:t>
            </a:r>
            <a:r>
              <a:rPr lang="en-US" sz="22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အခ်က္အလက</a:t>
            </a:r>
            <a:r>
              <a:rPr lang="en-US" sz="22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2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အနည္းငယ္သာ</a:t>
            </a:r>
            <a:r>
              <a:rPr lang="en-US" sz="22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သိရျခင္းတို႔သည</a:t>
            </a:r>
            <a:r>
              <a:rPr lang="en-US" sz="22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2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ပါရီမူမ်ားကို</a:t>
            </a:r>
            <a:r>
              <a:rPr lang="en-US" sz="22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ေဖာက္ဖ်က္ေနသည</a:t>
            </a:r>
            <a:r>
              <a:rPr lang="en-US" sz="22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</a:t>
            </a:r>
            <a:endParaRPr lang="en-GB" sz="2200" b="1" dirty="0" smtClean="0">
              <a:solidFill>
                <a:srgbClr val="FF0000"/>
              </a:solidFill>
              <a:latin typeface="Zawgyi-One" pitchFamily="18" charset="2"/>
              <a:cs typeface="Zawgyi-One" pitchFamily="18" charset="2"/>
            </a:endParaRPr>
          </a:p>
          <a:p>
            <a:pPr eaLnBrk="1" hangingPunct="1">
              <a:buSzPct val="105000"/>
              <a:buFontTx/>
              <a:buNone/>
            </a:pPr>
            <a:endParaRPr lang="en-GB" sz="2200" b="1" dirty="0" smtClean="0">
              <a:solidFill>
                <a:srgbClr val="FF0000"/>
              </a:solidFill>
              <a:latin typeface="Zawgyi-One" pitchFamily="18" charset="2"/>
              <a:cs typeface="Zawgyi-One" pitchFamily="18" charset="2"/>
            </a:endParaRPr>
          </a:p>
          <a:p>
            <a:pPr eaLnBrk="1" hangingPunct="1">
              <a:buSzPct val="105000"/>
              <a:buFontTx/>
              <a:buChar char="•"/>
            </a:pPr>
            <a:r>
              <a:rPr lang="en-US" sz="2200" dirty="0" err="1" smtClean="0">
                <a:latin typeface="Zawgyi-One" pitchFamily="18" charset="2"/>
                <a:cs typeface="Zawgyi-One" pitchFamily="18" charset="2"/>
              </a:rPr>
              <a:t>သို</a:t>
            </a:r>
            <a:r>
              <a:rPr lang="en-US" sz="2200" dirty="0" smtClean="0">
                <a:latin typeface="Zawgyi-One" pitchFamily="18" charset="2"/>
                <a:cs typeface="Zawgyi-One" pitchFamily="18" charset="2"/>
              </a:rPr>
              <a:t>႔ျ</a:t>
            </a:r>
            <a:r>
              <a:rPr lang="en-US" sz="2200" dirty="0" err="1" smtClean="0">
                <a:latin typeface="Zawgyi-One" pitchFamily="18" charset="2"/>
                <a:cs typeface="Zawgyi-One" pitchFamily="18" charset="2"/>
              </a:rPr>
              <a:t>ဖစ</a:t>
            </a:r>
            <a:r>
              <a:rPr lang="en-US" sz="2200" dirty="0" smtClean="0">
                <a:latin typeface="Zawgyi-One" pitchFamily="18" charset="2"/>
                <a:cs typeface="Zawgyi-One" pitchFamily="18" charset="2"/>
              </a:rPr>
              <a:t>္၍ MNHRC </a:t>
            </a:r>
            <a:r>
              <a:rPr lang="en-US" sz="2200" dirty="0" err="1" smtClean="0">
                <a:latin typeface="Zawgyi-One" pitchFamily="18" charset="2"/>
                <a:cs typeface="Zawgyi-One" pitchFamily="18" charset="2"/>
              </a:rPr>
              <a:t>ကိုအကဲျဖတ္ရာတြင</a:t>
            </a:r>
            <a:r>
              <a:rPr lang="en-US" sz="2200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200" dirty="0" err="1" smtClean="0">
                <a:latin typeface="Zawgyi-One" pitchFamily="18" charset="2"/>
                <a:cs typeface="Zawgyi-One" pitchFamily="18" charset="2"/>
              </a:rPr>
              <a:t>ရႏိုင္သမ</a:t>
            </a:r>
            <a:r>
              <a:rPr lang="en-US" sz="2200" dirty="0" smtClean="0">
                <a:latin typeface="Zawgyi-One" pitchFamily="18" charset="2"/>
                <a:cs typeface="Zawgyi-One" pitchFamily="18" charset="2"/>
              </a:rPr>
              <a:t>ွ်</a:t>
            </a:r>
            <a:r>
              <a:rPr lang="en-US" sz="2200" dirty="0" err="1" smtClean="0">
                <a:latin typeface="Zawgyi-One" pitchFamily="18" charset="2"/>
                <a:cs typeface="Zawgyi-One" pitchFamily="18" charset="2"/>
              </a:rPr>
              <a:t>အခ်က္အလက</a:t>
            </a:r>
            <a:r>
              <a:rPr lang="en-US" sz="2200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200" dirty="0" err="1" smtClean="0">
                <a:latin typeface="Zawgyi-One" pitchFamily="18" charset="2"/>
                <a:cs typeface="Zawgyi-One" pitchFamily="18" charset="2"/>
              </a:rPr>
              <a:t>အနည္းအက်ဥ္းအေပ</a:t>
            </a:r>
            <a:r>
              <a:rPr lang="en-US" sz="2200" dirty="0" smtClean="0">
                <a:latin typeface="Zawgyi-One" pitchFamily="18" charset="2"/>
                <a:cs typeface="Zawgyi-One" pitchFamily="18" charset="2"/>
              </a:rPr>
              <a:t>ၚ၌</a:t>
            </a:r>
            <a:r>
              <a:rPr lang="en-US" sz="2200" dirty="0" err="1" smtClean="0">
                <a:latin typeface="Zawgyi-One" pitchFamily="18" charset="2"/>
                <a:cs typeface="Zawgyi-One" pitchFamily="18" charset="2"/>
              </a:rPr>
              <a:t>သာ</a:t>
            </a:r>
            <a:r>
              <a:rPr lang="en-US" sz="22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200" dirty="0" err="1" smtClean="0">
                <a:latin typeface="Zawgyi-One" pitchFamily="18" charset="2"/>
                <a:cs typeface="Zawgyi-One" pitchFamily="18" charset="2"/>
              </a:rPr>
              <a:t>အကဲျဖတ</a:t>
            </a:r>
            <a:r>
              <a:rPr lang="en-US" sz="2200" dirty="0" smtClean="0">
                <a:latin typeface="Zawgyi-One" pitchFamily="18" charset="2"/>
                <a:cs typeface="Zawgyi-One" pitchFamily="18" charset="2"/>
              </a:rPr>
              <a:t>္ႏ</a:t>
            </a:r>
            <a:r>
              <a:rPr lang="en-US" sz="2200" dirty="0" err="1" smtClean="0">
                <a:latin typeface="Zawgyi-One" pitchFamily="18" charset="2"/>
                <a:cs typeface="Zawgyi-One" pitchFamily="18" charset="2"/>
              </a:rPr>
              <a:t>ိုင</a:t>
            </a:r>
            <a:r>
              <a:rPr lang="en-US" sz="2200" dirty="0" smtClean="0">
                <a:latin typeface="Zawgyi-One" pitchFamily="18" charset="2"/>
                <a:cs typeface="Zawgyi-One" pitchFamily="18" charset="2"/>
              </a:rPr>
              <a:t>္ၿ</a:t>
            </a:r>
            <a:r>
              <a:rPr lang="en-US" sz="2200" dirty="0" err="1" smtClean="0">
                <a:latin typeface="Zawgyi-One" pitchFamily="18" charset="2"/>
                <a:cs typeface="Zawgyi-One" pitchFamily="18" charset="2"/>
              </a:rPr>
              <a:t>ပီး</a:t>
            </a:r>
            <a:r>
              <a:rPr lang="en-US" sz="22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200" dirty="0" err="1" smtClean="0">
                <a:latin typeface="Zawgyi-One" pitchFamily="18" charset="2"/>
                <a:cs typeface="Zawgyi-One" pitchFamily="18" charset="2"/>
              </a:rPr>
              <a:t>ယင္းအခ်က္အလက</a:t>
            </a:r>
            <a:r>
              <a:rPr lang="en-US" sz="2200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200" dirty="0" err="1" smtClean="0">
                <a:latin typeface="Zawgyi-One" pitchFamily="18" charset="2"/>
                <a:cs typeface="Zawgyi-One" pitchFamily="18" charset="2"/>
              </a:rPr>
              <a:t>ေလာက</a:t>
            </a:r>
            <a:r>
              <a:rPr lang="en-US" sz="2200" dirty="0" smtClean="0">
                <a:latin typeface="Zawgyi-One" pitchFamily="18" charset="2"/>
                <a:cs typeface="Zawgyi-One" pitchFamily="18" charset="2"/>
              </a:rPr>
              <a:t>္ႏွင့္</a:t>
            </a:r>
            <a:r>
              <a:rPr lang="en-US" sz="2200" dirty="0" err="1" smtClean="0">
                <a:latin typeface="Zawgyi-One" pitchFamily="18" charset="2"/>
                <a:cs typeface="Zawgyi-One" pitchFamily="18" charset="2"/>
              </a:rPr>
              <a:t>ပင</a:t>
            </a:r>
            <a:r>
              <a:rPr lang="en-US" sz="2200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200" dirty="0" err="1" smtClean="0">
                <a:latin typeface="Zawgyi-One" pitchFamily="18" charset="2"/>
                <a:cs typeface="Zawgyi-One" pitchFamily="18" charset="2"/>
              </a:rPr>
              <a:t>ေကာက္ခ်က္ခ</a:t>
            </a:r>
            <a:r>
              <a:rPr lang="en-US" sz="2200" dirty="0" smtClean="0">
                <a:latin typeface="Zawgyi-One" pitchFamily="18" charset="2"/>
                <a:cs typeface="Zawgyi-One" pitchFamily="18" charset="2"/>
              </a:rPr>
              <a:t>်ႏ</a:t>
            </a:r>
            <a:r>
              <a:rPr lang="en-US" sz="2200" dirty="0" err="1" smtClean="0">
                <a:latin typeface="Zawgyi-One" pitchFamily="18" charset="2"/>
                <a:cs typeface="Zawgyi-One" pitchFamily="18" charset="2"/>
              </a:rPr>
              <a:t>ိုင္သည္မွာ</a:t>
            </a:r>
            <a:r>
              <a:rPr lang="en-US" sz="22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ေကာ္မရွင္သည</a:t>
            </a:r>
            <a:r>
              <a:rPr lang="en-US" sz="22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2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လြတ္လပ</a:t>
            </a:r>
            <a:r>
              <a:rPr lang="en-US" sz="22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2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မႈမရွိ</a:t>
            </a:r>
            <a:r>
              <a:rPr lang="en-US" sz="22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၊ </a:t>
            </a:r>
            <a:r>
              <a:rPr lang="en-US" sz="22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ထိေရာက္မႈမရွိ</a:t>
            </a:r>
            <a:r>
              <a:rPr lang="en-US" sz="22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၊ </a:t>
            </a:r>
            <a:r>
              <a:rPr lang="en-US" sz="22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ပါရီမူမ်ား</a:t>
            </a:r>
            <a:r>
              <a:rPr lang="en-US" sz="22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ႏွင့္ </a:t>
            </a:r>
            <a:r>
              <a:rPr lang="en-US" sz="22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မကိုက္ညီ</a:t>
            </a:r>
            <a:endParaRPr lang="fr-FR" sz="2200" dirty="0" smtClean="0">
              <a:latin typeface="Zawgyi-One" pitchFamily="18" charset="2"/>
              <a:cs typeface="Zawgyi-One" pitchFamily="18" charset="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44450"/>
            <a:ext cx="8229600" cy="1143000"/>
          </a:xfrm>
        </p:spPr>
        <p:txBody>
          <a:bodyPr/>
          <a:lstStyle/>
          <a:p>
            <a:pPr eaLnBrk="1" hangingPunct="1"/>
            <a:r>
              <a:rPr lang="fr-FR" sz="4000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MNHRC </a:t>
            </a:r>
            <a:r>
              <a:rPr lang="en-US" sz="4000" smtClean="0">
                <a:solidFill>
                  <a:schemeClr val="hlink"/>
                </a:solidFill>
                <a:latin typeface="Zawgyi-One" pitchFamily="18" charset="2"/>
                <a:cs typeface="Zawgyi-One" pitchFamily="18" charset="2"/>
              </a:rPr>
              <a:t>၏ အခြင့္အာဏာ</a:t>
            </a:r>
            <a:r>
              <a:rPr lang="fr-FR" sz="4000" smtClean="0">
                <a:solidFill>
                  <a:schemeClr val="hlink"/>
                </a:solidFill>
                <a:latin typeface="Zawgyi-One" pitchFamily="18" charset="2"/>
                <a:cs typeface="Zawgyi-One" pitchFamily="18" charset="2"/>
              </a:rPr>
              <a:t> </a:t>
            </a:r>
            <a:endParaRPr lang="fr-FR" sz="4000" smtClean="0">
              <a:solidFill>
                <a:srgbClr val="FFCC00"/>
              </a:solidFill>
              <a:latin typeface="Zawgyi-One" pitchFamily="18" charset="2"/>
              <a:cs typeface="Zawgyi-One" pitchFamily="18" charset="2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25538"/>
            <a:ext cx="8496300" cy="5732462"/>
          </a:xfrm>
        </p:spPr>
        <p:txBody>
          <a:bodyPr/>
          <a:lstStyle/>
          <a:p>
            <a:pPr eaLnBrk="1" hangingPunct="1">
              <a:buSzPct val="105000"/>
              <a:buFontTx/>
              <a:buNone/>
            </a:pPr>
            <a:r>
              <a:rPr lang="fr-FR" sz="2000" smtClean="0">
                <a:latin typeface="Zawgyi-One" pitchFamily="18" charset="2"/>
                <a:cs typeface="Zawgyi-One" pitchFamily="18" charset="2"/>
              </a:rPr>
              <a:t>	</a:t>
            </a:r>
            <a:r>
              <a:rPr lang="fr-FR" sz="200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NHRC </a:t>
            </a:r>
            <a:r>
              <a:rPr lang="en-US" sz="200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တခု၏အခြင့္အာဏာကို အေျခခံဥပေဒ သို႔မဟုတ္ ဥပေဒျပဳမႈျဖင့္ သတ္ မွတ္ရမည္</a:t>
            </a:r>
            <a:endParaRPr lang="fr-FR" sz="2000" smtClean="0">
              <a:solidFill>
                <a:srgbClr val="FF0000"/>
              </a:solidFill>
              <a:latin typeface="Zawgyi-One" pitchFamily="18" charset="2"/>
              <a:cs typeface="Zawgyi-One" pitchFamily="18" charset="2"/>
            </a:endParaRPr>
          </a:p>
          <a:p>
            <a:pPr eaLnBrk="1" hangingPunct="1">
              <a:buSzPct val="105000"/>
              <a:buFontTx/>
              <a:buNone/>
            </a:pPr>
            <a:endParaRPr lang="fr-FR" sz="900" b="1" u="sng" smtClean="0">
              <a:solidFill>
                <a:srgbClr val="FF0000"/>
              </a:solidFill>
              <a:latin typeface="Zawgyi-One" pitchFamily="18" charset="2"/>
              <a:cs typeface="Zawgyi-One" pitchFamily="18" charset="2"/>
            </a:endParaRPr>
          </a:p>
          <a:p>
            <a:pPr lvl="1" eaLnBrk="1" hangingPunct="1">
              <a:buClr>
                <a:srgbClr val="FFCC00"/>
              </a:buClr>
              <a:buSzPct val="90000"/>
              <a:buFontTx/>
              <a:buChar char="•"/>
            </a:pPr>
            <a:r>
              <a:rPr lang="fr-FR" sz="2000" smtClean="0">
                <a:latin typeface="Zawgyi-One" pitchFamily="18" charset="2"/>
                <a:cs typeface="Zawgyi-One" pitchFamily="18" charset="2"/>
              </a:rPr>
              <a:t>MNHRC ကို အစိုးရအမိန္႔ေၾကာ္ျငာစာျဖင့္ ထူေထာင္ခဲ့သည္</a:t>
            </a:r>
          </a:p>
          <a:p>
            <a:pPr lvl="1" eaLnBrk="1" hangingPunct="1">
              <a:buClr>
                <a:srgbClr val="FFCC00"/>
              </a:buClr>
              <a:buSzPct val="90000"/>
              <a:buFontTx/>
              <a:buChar char="•"/>
            </a:pPr>
            <a:r>
              <a:rPr lang="fr-FR" sz="2000" smtClean="0">
                <a:latin typeface="Zawgyi-One" pitchFamily="18" charset="2"/>
                <a:cs typeface="Zawgyi-One" pitchFamily="18" charset="2"/>
                <a:sym typeface="Wingdings" pitchFamily="2" charset="2"/>
              </a:rPr>
              <a:t>၎၏အခြင့္အာဏာမွာ ဥပေဒႏွင့္ညီသည့္ ေနာက္ခံမရွိဘဲ </a:t>
            </a:r>
            <a:r>
              <a:rPr lang="en-US" sz="2000" smtClean="0">
                <a:latin typeface="Zawgyi-One" pitchFamily="18" charset="2"/>
                <a:cs typeface="Zawgyi-One" pitchFamily="18" charset="2"/>
                <a:sym typeface="Wingdings" pitchFamily="2" charset="2"/>
              </a:rPr>
              <a:t>MNHRC ၏ စာ တေစာင္တြင္သာ ေဖာ္ျပထားသည္</a:t>
            </a:r>
            <a:endParaRPr lang="fr-FR" sz="2000" smtClean="0">
              <a:latin typeface="Zawgyi-One" pitchFamily="18" charset="2"/>
              <a:cs typeface="Zawgyi-One" pitchFamily="18" charset="2"/>
              <a:sym typeface="Wingdings" pitchFamily="2" charset="2"/>
            </a:endParaRPr>
          </a:p>
          <a:p>
            <a:pPr lvl="1" eaLnBrk="1" hangingPunct="1">
              <a:buClr>
                <a:srgbClr val="FFCC00"/>
              </a:buClr>
              <a:buSzPct val="90000"/>
              <a:buFontTx/>
              <a:buNone/>
            </a:pPr>
            <a:endParaRPr lang="fr-FR" sz="900" smtClean="0">
              <a:latin typeface="Zawgyi-One" pitchFamily="18" charset="2"/>
              <a:cs typeface="Zawgyi-One" pitchFamily="18" charset="2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fr-FR" sz="2000" smtClean="0">
                <a:latin typeface="Zawgyi-One" pitchFamily="18" charset="2"/>
                <a:cs typeface="Zawgyi-One" pitchFamily="18" charset="2"/>
              </a:rPr>
              <a:t>	</a:t>
            </a:r>
            <a:r>
              <a:rPr lang="en-US" sz="200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အခြင့္အာဏာကို ရွင္းရွင္းလင္းလင္းသတ္မွတ္ရမည္၊ က်ယ္ျပန္႔ႏိုင္သမွ် က်ယ္ ျပန္႔ရမည္၊ လူ႔အခြင့္အေရးစံႏႈန္းမ်ားအေပၚ အေျခခံရမည္</a:t>
            </a:r>
            <a:endParaRPr lang="fr-FR" sz="2000" b="1" smtClean="0">
              <a:solidFill>
                <a:srgbClr val="FF0000"/>
              </a:solidFill>
              <a:latin typeface="Zawgyi-One" pitchFamily="18" charset="2"/>
              <a:cs typeface="Zawgyi-One" pitchFamily="18" charset="2"/>
            </a:endParaRPr>
          </a:p>
          <a:p>
            <a:pPr eaLnBrk="1" hangingPunct="1">
              <a:buFont typeface="Wingdings" pitchFamily="2" charset="2"/>
              <a:buNone/>
            </a:pPr>
            <a:endParaRPr lang="fr-FR" sz="900" b="1" smtClean="0">
              <a:solidFill>
                <a:srgbClr val="FF0000"/>
              </a:solidFill>
              <a:latin typeface="Zawgyi-One" pitchFamily="18" charset="2"/>
              <a:cs typeface="Zawgyi-One" pitchFamily="18" charset="2"/>
            </a:endParaRPr>
          </a:p>
          <a:p>
            <a:pPr lvl="1" eaLnBrk="1" hangingPunct="1">
              <a:buClr>
                <a:schemeClr val="hlink"/>
              </a:buClr>
              <a:buSzPct val="90000"/>
              <a:buFontTx/>
              <a:buChar char="•"/>
            </a:pPr>
            <a:r>
              <a:rPr lang="fr-FR" sz="2000" smtClean="0">
                <a:latin typeface="Zawgyi-One" pitchFamily="18" charset="2"/>
                <a:cs typeface="Zawgyi-One" pitchFamily="18" charset="2"/>
              </a:rPr>
              <a:t>MNHRC </a:t>
            </a:r>
            <a:r>
              <a:rPr lang="fr-FR" sz="2000" smtClean="0">
                <a:latin typeface="Zawgyi-One" pitchFamily="18" charset="2"/>
                <a:cs typeface="Zawgyi-One" pitchFamily="18" charset="2"/>
                <a:sym typeface="Wingdings" pitchFamily="2" charset="2"/>
              </a:rPr>
              <a:t>၏ တမ်က္ႏွာေပးစာတြင္ အခ်က္အလက္အနည္းငယ္သာပါသည္</a:t>
            </a:r>
            <a:endParaRPr lang="fr-FR" sz="2000" smtClean="0">
              <a:latin typeface="Zawgyi-One" pitchFamily="18" charset="2"/>
              <a:cs typeface="Zawgyi-One" pitchFamily="18" charset="2"/>
            </a:endParaRPr>
          </a:p>
          <a:p>
            <a:pPr lvl="1" eaLnBrk="1" hangingPunct="1">
              <a:buClr>
                <a:schemeClr val="hlink"/>
              </a:buClr>
              <a:buSzPct val="90000"/>
              <a:buFontTx/>
              <a:buChar char="•"/>
            </a:pPr>
            <a:r>
              <a:rPr lang="fr-FR" sz="2000" smtClean="0">
                <a:latin typeface="Zawgyi-One" pitchFamily="18" charset="2"/>
                <a:cs typeface="Zawgyi-One" pitchFamily="18" charset="2"/>
              </a:rPr>
              <a:t>MNHRC </a:t>
            </a:r>
            <a:r>
              <a:rPr lang="fr-FR" sz="2000" smtClean="0">
                <a:latin typeface="Zawgyi-One" pitchFamily="18" charset="2"/>
                <a:cs typeface="Zawgyi-One" pitchFamily="18" charset="2"/>
                <a:sym typeface="Wingdings" pitchFamily="2" charset="2"/>
              </a:rPr>
              <a:t>၏အခြင့္အာဏာမွာ ၂၀၀၈ အေျခခံဥပေဒေပၚ အေျခခံထားၿပီး ယင္း အေျခခံဥပေဒကိုယ္၌က ျမန္မာျပည္သူတို႔၏ အခြင့္အေရးမ်ားကို ခ်ဳိးေဖာက္ ေနသည္</a:t>
            </a:r>
            <a:endParaRPr lang="fr-FR" sz="2000" smtClean="0">
              <a:latin typeface="Zawgyi-One" pitchFamily="18" charset="2"/>
              <a:cs typeface="Zawgyi-One" pitchFamily="18" charset="2"/>
            </a:endParaRPr>
          </a:p>
          <a:p>
            <a:pPr lvl="1" eaLnBrk="1" hangingPunct="1">
              <a:buClr>
                <a:schemeClr val="hlink"/>
              </a:buClr>
              <a:buSzPct val="90000"/>
              <a:buFontTx/>
              <a:buNone/>
            </a:pPr>
            <a:endParaRPr lang="fr-FR" sz="900" smtClean="0">
              <a:latin typeface="Zawgyi-One" pitchFamily="18" charset="2"/>
              <a:cs typeface="Zawgyi-One" pitchFamily="18" charset="2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fr-FR" sz="2000" b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	</a:t>
            </a:r>
            <a:r>
              <a:rPr lang="en-US" sz="200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 အခြင့္အာဏာသည္ လူ႔အခြင့္အေရးကို &lt;&lt;ကာကြယ္ ျမႇင့္တင္&gt;&gt; ရမည္</a:t>
            </a:r>
            <a:endParaRPr lang="fr-FR" sz="2000" b="1" smtClean="0">
              <a:solidFill>
                <a:srgbClr val="FF0000"/>
              </a:solidFill>
              <a:latin typeface="Zawgyi-One" pitchFamily="18" charset="2"/>
              <a:cs typeface="Zawgyi-One" pitchFamily="18" charset="2"/>
            </a:endParaRPr>
          </a:p>
          <a:p>
            <a:pPr eaLnBrk="1" hangingPunct="1">
              <a:buFont typeface="Wingdings" pitchFamily="2" charset="2"/>
              <a:buNone/>
            </a:pPr>
            <a:endParaRPr lang="fr-FR" sz="900" b="1" i="1" smtClean="0">
              <a:solidFill>
                <a:srgbClr val="FF0000"/>
              </a:solidFill>
              <a:latin typeface="Zawgyi-One" pitchFamily="18" charset="2"/>
              <a:cs typeface="Zawgyi-One" pitchFamily="18" charset="2"/>
            </a:endParaRPr>
          </a:p>
          <a:p>
            <a:pPr lvl="1" eaLnBrk="1" hangingPunct="1">
              <a:buClr>
                <a:schemeClr val="hlink"/>
              </a:buClr>
              <a:buSzPct val="90000"/>
              <a:buFontTx/>
              <a:buChar char="•"/>
            </a:pPr>
            <a:r>
              <a:rPr lang="fr-FR" sz="2000" smtClean="0">
                <a:latin typeface="Zawgyi-One" pitchFamily="18" charset="2"/>
                <a:cs typeface="Zawgyi-One" pitchFamily="18" charset="2"/>
              </a:rPr>
              <a:t>MNHRC </a:t>
            </a:r>
            <a:r>
              <a:rPr lang="fr-FR" sz="2000" smtClean="0">
                <a:latin typeface="Zawgyi-One" pitchFamily="18" charset="2"/>
                <a:cs typeface="Zawgyi-One" pitchFamily="18" charset="2"/>
                <a:sym typeface="Wingdings" pitchFamily="2" charset="2"/>
              </a:rPr>
              <a:t>၏အခြင့္အာဏာ၌ လူ႔အခြင့္အေရးကို </a:t>
            </a:r>
            <a:r>
              <a:rPr lang="en-US" sz="2000" smtClean="0">
                <a:latin typeface="Zawgyi-One" pitchFamily="18" charset="2"/>
                <a:cs typeface="Zawgyi-One" pitchFamily="18" charset="2"/>
                <a:sym typeface="Wingdings" pitchFamily="2" charset="2"/>
              </a:rPr>
              <a:t>&lt;&lt;ကာကြယ္ ျမႇင့္တင္&gt;&gt; ဖို႔ ျပ႒ာန္းမထားပါ</a:t>
            </a:r>
            <a:r>
              <a:rPr lang="fr-FR" sz="2000" smtClean="0">
                <a:latin typeface="Zawgyi-One" pitchFamily="18" charset="2"/>
                <a:cs typeface="Zawgyi-One" pitchFamily="18" charset="2"/>
                <a:sym typeface="Wingdings" pitchFamily="2" charset="2"/>
              </a:rPr>
              <a:t> </a:t>
            </a:r>
            <a:endParaRPr lang="fr-FR" sz="1800" smtClean="0">
              <a:latin typeface="Zawgyi-One" pitchFamily="18" charset="2"/>
              <a:cs typeface="Zawgyi-One" pitchFamily="18" charset="2"/>
            </a:endParaRPr>
          </a:p>
          <a:p>
            <a:pPr eaLnBrk="1" hangingPunct="1">
              <a:buFont typeface="Wingdings" pitchFamily="2" charset="2"/>
              <a:buNone/>
            </a:pPr>
            <a:endParaRPr lang="fr-FR" sz="2000" smtClean="0">
              <a:latin typeface="Zawgyi-One" pitchFamily="18" charset="2"/>
              <a:cs typeface="Zawgyi-One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44450"/>
            <a:ext cx="8229600" cy="1143000"/>
          </a:xfrm>
        </p:spPr>
        <p:txBody>
          <a:bodyPr/>
          <a:lstStyle/>
          <a:p>
            <a:pPr eaLnBrk="1" hangingPunct="1"/>
            <a:r>
              <a:rPr lang="fr-FR" sz="4000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MNHRC </a:t>
            </a:r>
            <a:r>
              <a:rPr lang="fr-FR" sz="4000" smtClean="0">
                <a:solidFill>
                  <a:schemeClr val="hlink"/>
                </a:solidFill>
                <a:latin typeface="Zawgyi-One" pitchFamily="18" charset="2"/>
                <a:cs typeface="Zawgyi-One" pitchFamily="18" charset="2"/>
              </a:rPr>
              <a:t>၏တာဝန္မ်ား</a:t>
            </a:r>
            <a:endParaRPr lang="fr-FR" sz="2800" smtClean="0">
              <a:solidFill>
                <a:schemeClr val="hlink"/>
              </a:solidFill>
              <a:latin typeface="Zawgyi-One" pitchFamily="18" charset="2"/>
              <a:cs typeface="Zawgyi-One" pitchFamily="18" charset="2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052513"/>
            <a:ext cx="8229600" cy="5805487"/>
          </a:xfrm>
        </p:spPr>
        <p:txBody>
          <a:bodyPr/>
          <a:lstStyle/>
          <a:p>
            <a:pPr eaLnBrk="1" hangingPunct="1">
              <a:buSzPct val="105000"/>
              <a:buFontTx/>
              <a:buNone/>
            </a:pPr>
            <a:r>
              <a:rPr lang="fr-FR" sz="2000" smtClean="0">
                <a:latin typeface="Zawgyi-One" pitchFamily="18" charset="2"/>
                <a:cs typeface="Zawgyi-One" pitchFamily="18" charset="2"/>
              </a:rPr>
              <a:t>	</a:t>
            </a:r>
            <a:r>
              <a:rPr lang="en-GB" sz="2000" b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NHRI </a:t>
            </a:r>
            <a:r>
              <a:rPr lang="en-US" sz="200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မ်ားသည္ တည္ဆဲဥပေဒမ်ားႏွင့္ ဥပေဒၾကမ္းမ်ားအေပၚ မွတ္ခ်က္ခ်ခြင့္ ရွိသင့္သည္ </a:t>
            </a:r>
            <a:endParaRPr lang="en-GB" sz="2000" b="1" smtClean="0">
              <a:solidFill>
                <a:srgbClr val="FF0000"/>
              </a:solidFill>
              <a:latin typeface="Zawgyi-One" pitchFamily="18" charset="2"/>
              <a:cs typeface="Zawgyi-One" pitchFamily="18" charset="2"/>
            </a:endParaRPr>
          </a:p>
          <a:p>
            <a:pPr lvl="1" eaLnBrk="1" hangingPunct="1">
              <a:buClr>
                <a:schemeClr val="hlink"/>
              </a:buClr>
              <a:buSzPct val="90000"/>
              <a:buFontTx/>
              <a:buChar char="•"/>
            </a:pPr>
            <a:r>
              <a:rPr lang="en-GB" sz="2000" smtClean="0">
                <a:latin typeface="Zawgyi-One" pitchFamily="18" charset="2"/>
                <a:cs typeface="Zawgyi-One" pitchFamily="18" charset="2"/>
              </a:rPr>
              <a:t>MNHRC </a:t>
            </a:r>
            <a:r>
              <a:rPr lang="fr-FR" sz="2000" smtClean="0">
                <a:latin typeface="Zawgyi-One" pitchFamily="18" charset="2"/>
                <a:cs typeface="Zawgyi-One" pitchFamily="18" charset="2"/>
              </a:rPr>
              <a:t>၌ ဤတာဝန္မရွိ</a:t>
            </a:r>
            <a:r>
              <a:rPr lang="en-GB" sz="2000" smtClean="0">
                <a:latin typeface="Zawgyi-One" pitchFamily="18" charset="2"/>
                <a:cs typeface="Zawgyi-One" pitchFamily="18" charset="2"/>
              </a:rPr>
              <a:t> </a:t>
            </a:r>
          </a:p>
          <a:p>
            <a:pPr lvl="1" eaLnBrk="1" hangingPunct="1">
              <a:buClr>
                <a:schemeClr val="hlink"/>
              </a:buClr>
              <a:buSzPct val="90000"/>
              <a:buFontTx/>
              <a:buNone/>
            </a:pPr>
            <a:endParaRPr lang="fr-FR" sz="900" smtClean="0">
              <a:latin typeface="Zawgyi-One" pitchFamily="18" charset="2"/>
              <a:cs typeface="Zawgyi-One" pitchFamily="18" charset="2"/>
            </a:endParaRPr>
          </a:p>
          <a:p>
            <a:pPr eaLnBrk="1" hangingPunct="1">
              <a:buSzPct val="105000"/>
              <a:buFontTx/>
              <a:buNone/>
            </a:pPr>
            <a:r>
              <a:rPr lang="en-GB" sz="2000" smtClean="0">
                <a:latin typeface="Zawgyi-One" pitchFamily="18" charset="2"/>
                <a:cs typeface="Zawgyi-One" pitchFamily="18" charset="2"/>
              </a:rPr>
              <a:t>	</a:t>
            </a:r>
            <a:r>
              <a:rPr lang="en-GB" sz="2000" b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NHRI </a:t>
            </a:r>
            <a:r>
              <a:rPr lang="en-US" sz="200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မ်ားသည္ ႀကိဳတင္ခြင့္ျပဳခ်က္ယူစရာ မလိုဘဲ ႏိုင္ငံလံုးဆုိင္ရာ လူ႔အခြင့္အ ေရးအေျခအေနကို ေစာင့္ၾကည့္ေလ့လာႏိုင္ခြင့္၊ မိမိ၏အၾကံဉာဏ္မ်ားကို လြတ္ လပ္စြာ ျဖန္႔ခ်ီခြင့္ရွိသင့္သည္</a:t>
            </a:r>
            <a:endParaRPr lang="fr-FR" b="1" smtClean="0">
              <a:solidFill>
                <a:srgbClr val="FF0000"/>
              </a:solidFill>
              <a:latin typeface="Zawgyi-One" pitchFamily="18" charset="2"/>
              <a:cs typeface="Zawgyi-One" pitchFamily="18" charset="2"/>
            </a:endParaRPr>
          </a:p>
          <a:p>
            <a:pPr eaLnBrk="1" hangingPunct="1">
              <a:buSzPct val="105000"/>
              <a:buFontTx/>
              <a:buNone/>
            </a:pPr>
            <a:endParaRPr lang="en-GB" sz="900" b="1" smtClean="0">
              <a:solidFill>
                <a:srgbClr val="FF0000"/>
              </a:solidFill>
              <a:latin typeface="Zawgyi-One" pitchFamily="18" charset="2"/>
              <a:cs typeface="Zawgyi-One" pitchFamily="18" charset="2"/>
            </a:endParaRPr>
          </a:p>
          <a:p>
            <a:pPr lvl="1" eaLnBrk="1" hangingPunct="1">
              <a:buClr>
                <a:schemeClr val="hlink"/>
              </a:buClr>
              <a:buSzPct val="90000"/>
              <a:buFontTx/>
              <a:buChar char="•"/>
            </a:pPr>
            <a:r>
              <a:rPr lang="fr-FR" sz="2000" b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fr-FR" sz="2000" smtClean="0">
                <a:latin typeface="Zawgyi-One" pitchFamily="18" charset="2"/>
                <a:cs typeface="Zawgyi-One" pitchFamily="18" charset="2"/>
              </a:rPr>
              <a:t>MNHRC သည္ အက်ဥ္းေထာင္မ်ားသို႔ သြားေရာက္ႏိုင္ရန္ သမတထံမွ ႀကိဳ တင္ခြင့္ျပဳခ်က္ လိုအပ္ၿပီး အက်ဥ္းသားမ်ားႏွင့္ အင္တာဗ်ဴးကို ေထာင္အာ ဏာပိုင္မ်ားေရွ႕တြင္ လုပ္ရသည္</a:t>
            </a:r>
            <a:endParaRPr lang="en-GB" sz="2000" smtClean="0">
              <a:latin typeface="Zawgyi-One" pitchFamily="18" charset="2"/>
              <a:cs typeface="Zawgyi-One" pitchFamily="18" charset="2"/>
            </a:endParaRPr>
          </a:p>
          <a:p>
            <a:pPr lvl="1" eaLnBrk="1" hangingPunct="1">
              <a:buClr>
                <a:schemeClr val="hlink"/>
              </a:buClr>
              <a:buSzPct val="90000"/>
              <a:buFontTx/>
              <a:buNone/>
            </a:pPr>
            <a:endParaRPr lang="en-GB" sz="900" smtClean="0">
              <a:latin typeface="Zawgyi-One" pitchFamily="18" charset="2"/>
              <a:cs typeface="Zawgyi-One" pitchFamily="18" charset="2"/>
            </a:endParaRPr>
          </a:p>
          <a:p>
            <a:pPr lvl="1" eaLnBrk="1" hangingPunct="1">
              <a:buClr>
                <a:schemeClr val="hlink"/>
              </a:buClr>
              <a:buSzPct val="90000"/>
              <a:buFontTx/>
              <a:buChar char="•"/>
            </a:pPr>
            <a:r>
              <a:rPr lang="en-GB" sz="2000" smtClean="0">
                <a:latin typeface="Zawgyi-One" pitchFamily="18" charset="2"/>
                <a:cs typeface="Zawgyi-One" pitchFamily="18" charset="2"/>
              </a:rPr>
              <a:t>MNHRC </a:t>
            </a:r>
            <a:r>
              <a:rPr lang="fr-FR" sz="2000" smtClean="0">
                <a:latin typeface="Zawgyi-One" pitchFamily="18" charset="2"/>
                <a:cs typeface="Zawgyi-One" pitchFamily="18" charset="2"/>
              </a:rPr>
              <a:t>သည္ ရဲႏွင့္တပ္မေတာ္ကဲ့သို႔ ပုဂၢလိကႏွင့္အစိုးရအဖြဲ႔ႀကီးမ်ားကို ေစာင့္ၾကည့္ေလ့လာႏိုင္ျခင္း ရွိမရွိ မရွင္းလင္းထား</a:t>
            </a:r>
          </a:p>
          <a:p>
            <a:pPr lvl="1" eaLnBrk="1" hangingPunct="1">
              <a:buClr>
                <a:schemeClr val="hlink"/>
              </a:buClr>
              <a:buSzPct val="90000"/>
              <a:buFontTx/>
              <a:buNone/>
            </a:pPr>
            <a:endParaRPr lang="fr-FR" sz="900" smtClean="0">
              <a:latin typeface="Zawgyi-One" pitchFamily="18" charset="2"/>
              <a:cs typeface="Zawgyi-One" pitchFamily="18" charset="2"/>
            </a:endParaRPr>
          </a:p>
          <a:p>
            <a:pPr lvl="1" eaLnBrk="1" hangingPunct="1">
              <a:buClr>
                <a:schemeClr val="hlink"/>
              </a:buClr>
              <a:buSzPct val="90000"/>
              <a:buFontTx/>
              <a:buChar char="•"/>
            </a:pPr>
            <a:r>
              <a:rPr lang="fr-FR" sz="2000" smtClean="0">
                <a:latin typeface="Zawgyi-One" pitchFamily="18" charset="2"/>
                <a:cs typeface="Zawgyi-One" pitchFamily="18" charset="2"/>
              </a:rPr>
              <a:t>တိုင္းရင္းသားပဋိပကၡ သက္ေရာက္ရာနယ္ေျမမ်ားရွိ လူ႔အခြင့္အေရးခ်ဳိး ေဖာက္မႈမ်ားကို ေလ့လာေစာင့္ၾကည့္ျခင္း၊ စံုစမ္းစစ္ေဆးျခင္း ျပဳမည္ မဟုတ္ဟု MNHRC ဥကၠ႒က ေၾကညာထားသည္</a:t>
            </a:r>
            <a:endParaRPr lang="en-GB" sz="2000" smtClean="0">
              <a:latin typeface="Zawgyi-One" pitchFamily="18" charset="2"/>
              <a:cs typeface="Zawgyi-One" pitchFamily="18" charset="2"/>
            </a:endParaRPr>
          </a:p>
          <a:p>
            <a:pPr lvl="1" eaLnBrk="1" hangingPunct="1">
              <a:buClr>
                <a:schemeClr val="hlink"/>
              </a:buClr>
              <a:buSzPct val="90000"/>
              <a:buFontTx/>
              <a:buChar char="•"/>
            </a:pPr>
            <a:endParaRPr lang="en-GB" sz="2000" smtClean="0">
              <a:latin typeface="Zawgyi-One" pitchFamily="18" charset="2"/>
              <a:cs typeface="Zawgyi-One" pitchFamily="18" charset="2"/>
            </a:endParaRPr>
          </a:p>
          <a:p>
            <a:pPr lvl="1" eaLnBrk="1" hangingPunct="1">
              <a:buClr>
                <a:schemeClr val="hlink"/>
              </a:buClr>
              <a:buSzPct val="90000"/>
              <a:buFontTx/>
              <a:buChar char="•"/>
            </a:pPr>
            <a:endParaRPr lang="fr-FR" sz="2000" b="1" smtClean="0">
              <a:solidFill>
                <a:srgbClr val="FF0000"/>
              </a:solidFill>
              <a:latin typeface="Zawgyi-One" pitchFamily="18" charset="2"/>
              <a:cs typeface="Zawgyi-One" pitchFamily="18" charset="2"/>
            </a:endParaRPr>
          </a:p>
          <a:p>
            <a:pPr eaLnBrk="1" hangingPunct="1">
              <a:buFont typeface="Wingdings" pitchFamily="2" charset="2"/>
              <a:buNone/>
            </a:pPr>
            <a:endParaRPr lang="fr-FR" sz="2000" b="1" smtClean="0">
              <a:solidFill>
                <a:srgbClr val="FF0000"/>
              </a:solidFill>
              <a:latin typeface="Zawgyi-One" pitchFamily="18" charset="2"/>
              <a:cs typeface="Zawgyi-One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uisseau">
  <a:themeElements>
    <a:clrScheme name="Ruisseau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Ruisseau">
      <a:majorFont>
        <a:latin typeface="Garamond"/>
        <a:ea typeface=""/>
        <a:cs typeface="Arial"/>
      </a:majorFont>
      <a:minorFont>
        <a:latin typeface="Garamond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uisseau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isseau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isseau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isseau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isseau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isseau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isseau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isseau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isseau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1677</TotalTime>
  <Words>2497</Words>
  <Application>Microsoft Office PowerPoint</Application>
  <PresentationFormat>On-screen Show (4:3)</PresentationFormat>
  <Paragraphs>149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Ruisseau</vt:lpstr>
      <vt:lpstr>ျမန္မာႏိုင္ငံ အမ်ဳိးသား လူ႔အခြင့္အေရးေကာ္မရွင္</vt:lpstr>
      <vt:lpstr>မိမိတို႔ ဘာေတြသိထားသလဲ</vt:lpstr>
      <vt:lpstr>မိမိတို႔ ဘာေတြသိထားသလဲ</vt:lpstr>
      <vt:lpstr>မိမိတို႔ ဘာေတြသိထားသလဲ</vt:lpstr>
      <vt:lpstr>မိမိတို႔ ဘာေတြသိထားသလဲ</vt:lpstr>
      <vt:lpstr>မိမိတို႔ ဘာေတြသိထားသလဲ</vt:lpstr>
      <vt:lpstr>MNHRC ကို ပါရီမူမ်ားႏွင့္ ကိုက္ညီမႈ ရွိမရွိ အကဲျဖတ္ျခင္း</vt:lpstr>
      <vt:lpstr>MNHRC ၏ အခြင့္အာဏာ </vt:lpstr>
      <vt:lpstr>MNHRC ၏တာဝန္မ်ား</vt:lpstr>
      <vt:lpstr>MNHRC ၏တာဝန္မ်ား</vt:lpstr>
      <vt:lpstr>MNHRC ၏တာဝန္မ်ား</vt:lpstr>
      <vt:lpstr>ပါဝင္ဖြဲ႔စည္းမႈ ႏွင့္ အလႊာစံုစနစ္</vt:lpstr>
      <vt:lpstr>ပါဝင္ဖြဲ႔စည္းမႈ ႏွင့္ အလႊာစံုစနစ္</vt:lpstr>
      <vt:lpstr>ကိုယ္ပုိင္အုပ္ခ်ုပ္မႈ ႏွင့္ လြတ္လပ္မႈ  ဥပေဒေၾကာင္းႏွင့္ညီေသာ ကိုယ္ပုိင္အုပ္ခ်ဳပ္မႈ</vt:lpstr>
      <vt:lpstr>ကိုယ္ပုိင္အုပ္ခ်ုပ္မႈ ႏွင့္ လြတ္လပ္မႈ   လုပ္ငန္းပိုင္း ကိုယ္ပုိင္အုပ္ခ်ဳပ္မႈ</vt:lpstr>
      <vt:lpstr>PowerPoint Presentation</vt:lpstr>
      <vt:lpstr>နိဂံုး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Myanmar National Human Rights Commission</dc:title>
  <dc:creator>Elise Tillet</dc:creator>
  <cp:lastModifiedBy>Elise</cp:lastModifiedBy>
  <cp:revision>76</cp:revision>
  <dcterms:created xsi:type="dcterms:W3CDTF">2012-03-16T04:05:36Z</dcterms:created>
  <dcterms:modified xsi:type="dcterms:W3CDTF">2012-07-20T05:48:23Z</dcterms:modified>
</cp:coreProperties>
</file>