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78" r:id="rId12"/>
    <p:sldId id="283" r:id="rId13"/>
    <p:sldId id="269" r:id="rId14"/>
    <p:sldId id="270" r:id="rId15"/>
    <p:sldId id="279" r:id="rId16"/>
    <p:sldId id="284" r:id="rId17"/>
    <p:sldId id="266" r:id="rId18"/>
    <p:sldId id="271" r:id="rId19"/>
    <p:sldId id="281" r:id="rId20"/>
    <p:sldId id="272" r:id="rId21"/>
    <p:sldId id="273" r:id="rId22"/>
    <p:sldId id="274" r:id="rId23"/>
    <p:sldId id="275" r:id="rId24"/>
    <p:sldId id="276" r:id="rId25"/>
    <p:sldId id="282" r:id="rId26"/>
    <p:sldId id="286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FF66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46" autoAdjust="0"/>
  </p:normalViewPr>
  <p:slideViewPr>
    <p:cSldViewPr>
      <p:cViewPr>
        <p:scale>
          <a:sx n="82" d="100"/>
          <a:sy n="82" d="100"/>
        </p:scale>
        <p:origin x="-147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887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5ADD47-20BD-4CB8-9C79-32258E4E6C1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72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097A7-AC98-4265-8192-5C149C7B22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85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72BE9-59CE-4AC6-8D2D-A970867E662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7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3CE06-06FA-48AF-BE5A-ECECE9DBB5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96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D2FEF-76AD-4423-822E-40DF6631B1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78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399C5-D175-460C-B41A-DCC3D7C30B9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38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55FEE-376A-40D2-8261-F62E50AC3EA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09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A8ECF-87C9-4842-BD35-3697276DCC2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0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E039C-F88B-4230-987B-36D41EE4EB7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AC411-8112-4C6B-A83E-7283EF2D30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82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3CAC-495E-4E48-B10E-F952B009F55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22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88D96-A327-4997-9B7B-6AE993D0F0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4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DEC35B-EAC3-4F42-889F-1A055EF437A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736725"/>
            <a:ext cx="8424862" cy="1920875"/>
          </a:xfrm>
        </p:spPr>
        <p:txBody>
          <a:bodyPr/>
          <a:lstStyle/>
          <a:p>
            <a:pPr eaLnBrk="1" hangingPunct="1">
              <a:defRPr/>
            </a:pPr>
            <a:r>
              <a:rPr lang="fr-FR" sz="5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</a:t>
            </a:r>
            <a:r>
              <a:rPr lang="fr-FR" sz="5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ိုင္ငံလံုးဆုိင္ရာလူ႔အခြင</a:t>
            </a:r>
            <a:r>
              <a:rPr lang="fr-FR" sz="5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5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အေရးဌာနမ်ား</a:t>
            </a:r>
            <a:r>
              <a:rPr lang="fr-FR" sz="5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fr-FR" sz="5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ပါရီအေျခခံမူမ်ား</a:t>
            </a:r>
            <a:endParaRPr lang="fr-FR" sz="5400" dirty="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589588"/>
            <a:ext cx="6400800" cy="671512"/>
          </a:xfrm>
        </p:spPr>
        <p:txBody>
          <a:bodyPr/>
          <a:lstStyle/>
          <a:p>
            <a:pPr eaLnBrk="1" hangingPunct="1">
              <a:defRPr/>
            </a:pPr>
            <a:endParaRPr lang="fr-FR" sz="1800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>NHRI 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endParaRPr lang="fr-FR" sz="4000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760"/>
            <a:ext cx="8229600" cy="5184477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အာဏာကို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အေျခခံဥပေဒျဖင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ဥပေဒျပ႒ာန္းခ်က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သတ္မွတ္ထားရမည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endParaRPr lang="fr-FR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အစိုးရ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အမိန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ေၾကာ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ငာစာ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အမိန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ေၾကညာခ်က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ကဲ့သို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အုပ္ခ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်ဳပ္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ေရးပိုင္း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အာဏာပါဝါမ်ားသည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မကိုက္ညီေပ</a:t>
            </a:r>
            <a:endParaRPr lang="fr-FR" sz="2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အာဏာသည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ေရရွည္တည္တန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္႔မႈ၊ </a:t>
            </a:r>
            <a:r>
              <a:rPr lang="en-US" sz="20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20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မင္သာမႈကို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ပိုမိုႀကီးမားစြာ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အာမခံေပးသည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None/>
              <a:defRPr/>
            </a:pPr>
            <a:endParaRPr lang="fr-FR" sz="20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က်ယ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္႔ႏ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ိုင္သမ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ွ်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က်ယ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အေရးစံ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န္းမ်ားအေပ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အေျခခံ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>
                <a:latin typeface="Zawgyi-One" pitchFamily="18" charset="2"/>
                <a:cs typeface="Zawgyi-One" pitchFamily="18" charset="2"/>
              </a:rPr>
              <a:t>အေရးကို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400" dirty="0" smtClean="0">
                <a:latin typeface="Calibri" pitchFamily="34" charset="0"/>
              </a:rPr>
              <a:t>«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တင္ေစာင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ေရွာက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ကာကြယ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400" dirty="0" smtClean="0">
                <a:latin typeface="Calibri" pitchFamily="34" charset="0"/>
              </a:rPr>
              <a:t>»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ဖစ္ရမည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i="1" dirty="0" smtClean="0">
                <a:latin typeface="Zawgyi-One" pitchFamily="18" charset="2"/>
                <a:cs typeface="Zawgyi-One" pitchFamily="18" charset="2"/>
              </a:rPr>
              <a:t>(</a:t>
            </a:r>
            <a:r>
              <a:rPr lang="en-US" sz="2000" i="1" dirty="0" err="1" smtClean="0">
                <a:latin typeface="Zawgyi-One" pitchFamily="18" charset="2"/>
                <a:cs typeface="Zawgyi-One" pitchFamily="18" charset="2"/>
              </a:rPr>
              <a:t>ယင္း</a:t>
            </a:r>
            <a:r>
              <a:rPr lang="en-US" sz="2000" i="1" dirty="0" smtClean="0">
                <a:latin typeface="Zawgyi-One" pitchFamily="18" charset="2"/>
                <a:cs typeface="Zawgyi-One" pitchFamily="18" charset="2"/>
              </a:rPr>
              <a:t>ႏွ</a:t>
            </a:r>
            <a:r>
              <a:rPr lang="en-US" sz="2000" i="1" dirty="0" err="1" smtClean="0">
                <a:latin typeface="Zawgyi-One" pitchFamily="18" charset="2"/>
                <a:cs typeface="Zawgyi-One" pitchFamily="18" charset="2"/>
              </a:rPr>
              <a:t>စ္ခုအနက</a:t>
            </a:r>
            <a:r>
              <a:rPr lang="en-US" sz="2000" i="1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i="1" dirty="0" err="1" smtClean="0">
                <a:latin typeface="Zawgyi-One" pitchFamily="18" charset="2"/>
                <a:cs typeface="Zawgyi-One" pitchFamily="18" charset="2"/>
              </a:rPr>
              <a:t>တခုကိုသာလုပ္လ</a:t>
            </a:r>
            <a:r>
              <a:rPr lang="en-US" sz="2000" i="1" dirty="0" smtClean="0">
                <a:latin typeface="Zawgyi-One" pitchFamily="18" charset="2"/>
                <a:cs typeface="Zawgyi-One" pitchFamily="18" charset="2"/>
              </a:rPr>
              <a:t>ွ်င္ </a:t>
            </a:r>
            <a:r>
              <a:rPr lang="en-US" sz="2000" i="1" dirty="0" err="1" smtClean="0"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000" i="1" dirty="0" smtClean="0"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000" i="1" dirty="0" err="1" smtClean="0">
                <a:latin typeface="Zawgyi-One" pitchFamily="18" charset="2"/>
                <a:cs typeface="Zawgyi-One" pitchFamily="18" charset="2"/>
              </a:rPr>
              <a:t>မကိုက္ညီေပ</a:t>
            </a:r>
            <a:r>
              <a:rPr lang="en-US" sz="2000" i="1" dirty="0" smtClean="0">
                <a:latin typeface="Zawgyi-One" pitchFamily="18" charset="2"/>
                <a:cs typeface="Zawgyi-One" pitchFamily="18" charset="2"/>
              </a:rPr>
              <a:t>)</a:t>
            </a:r>
            <a:endParaRPr lang="fr-FR" sz="20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53157"/>
            <a:ext cx="8229600" cy="2079699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 smtClean="0">
                <a:solidFill>
                  <a:srgbClr val="FFCC00"/>
                </a:solidFill>
                <a:latin typeface="Calibri" pitchFamily="34" charset="0"/>
              </a:rPr>
              <a:t>NHRI </a:t>
            </a:r>
            <a:r>
              <a:rPr lang="en-US" sz="36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36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ဆံုးျဖတ္စီရင္ပိုင္ခြင</a:t>
            </a:r>
            <a:r>
              <a:rPr lang="en-US" sz="36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36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အဝန္းအဝိုင္း</a:t>
            </a:r>
            <a:r>
              <a:rPr lang="fr-FR" sz="36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36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sz="3600" dirty="0" smtClean="0">
                <a:solidFill>
                  <a:srgbClr val="FFCC00"/>
                </a:solidFill>
                <a:latin typeface="Calibri" pitchFamily="34" charset="0"/>
              </a:rPr>
              <a:t>NHRI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တခု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4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အတိုင္းအတာသည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ယင္း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ဆံုးျဖတ္စီရင္ပိုင္ခြင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အဝန္းအဝိုင္း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တာဝန္ဝတၱရားမ်ား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အေပၚမူတည္ေနသည</a:t>
            </a:r>
            <a:r>
              <a:rPr lang="en-US" sz="24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i="1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426"/>
            <a:ext cx="8496300" cy="467995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fr-FR" sz="1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</a:rPr>
              <a:t>NHRI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၏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ဆံုးျဖတ္စီရင္ပိုင္ခြင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အဝန္းအဝိုင္းသည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က်</a:t>
            </a:r>
            <a:r>
              <a:rPr lang="en-US" sz="24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ယ</a:t>
            </a:r>
            <a:r>
              <a:rPr lang="en-US" sz="2400" b="1" dirty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400" b="1" dirty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္႔ႏ</a:t>
            </a:r>
            <a:r>
              <a:rPr lang="en-US" sz="24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္သမ</a:t>
            </a:r>
            <a:r>
              <a:rPr lang="en-US" sz="2400" b="1" dirty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ွ်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</a:t>
            </a:r>
            <a:r>
              <a:rPr lang="en-US" sz="24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်ယ</a:t>
            </a:r>
            <a:r>
              <a:rPr lang="en-US" sz="2400" b="1" dirty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ရမည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fr-FR" sz="2400" dirty="0" smtClean="0">
                <a:latin typeface="Calibri" pitchFamily="34" charset="0"/>
              </a:rPr>
              <a:t>	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သို႔ရာတြင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သတ္ခ်က္မ်ား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ရွိႏိုင္သည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္--</a:t>
            </a:r>
            <a:r>
              <a:rPr lang="fr-FR" sz="24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ကိစၥရပ္အမ်ုိးအစားအရ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သတ္ခ်က္မ်ား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dirty="0" smtClean="0">
                <a:latin typeface="Calibri" pitchFamily="34" charset="0"/>
              </a:rPr>
              <a:t>	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်ဳိ႕ 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အရပ္ဖက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ပည္သူ႔အခြင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ႏွင့္ 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ိုင္ငံေရး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အေရးမ်ားကိုသာ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ၾ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ကပ္မတ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ိ႕မွာ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အုပ္စုအခ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်ဳိ႕ (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လူ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နည္းစု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အမ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ိးသမီး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) ၏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အေရးမ်ားကိုသာ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ကာကြယ္သည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ိ႕မွာ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ခြဲျခားဆက္ဆံမႈကိုသာ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ကိုင္တြယ္သည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dirty="0" smtClean="0">
                <a:latin typeface="Calibri" pitchFamily="34" charset="0"/>
              </a:rPr>
              <a:t>	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ဤကန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သတ္ခ်က္မ်ားက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NHRI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တခုကို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fr-FR" sz="2400" dirty="0" smtClean="0">
                <a:latin typeface="Calibri" pitchFamily="34" charset="0"/>
              </a:rPr>
              <a:t>«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400" dirty="0" smtClean="0">
                <a:latin typeface="Calibri" pitchFamily="34" charset="0"/>
              </a:rPr>
              <a:t>»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မလိုက္နာေစ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တားဆီးမထားေပ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 smtClean="0">
                <a:solidFill>
                  <a:srgbClr val="FFCC00"/>
                </a:solidFill>
                <a:latin typeface="Calibri" pitchFamily="34" charset="0"/>
              </a:rPr>
              <a:t>NHRI </a:t>
            </a:r>
            <a:r>
              <a:rPr lang="en-US" sz="36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36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ဆံုးျဖတ</a:t>
            </a:r>
            <a:r>
              <a:rPr lang="en-US" sz="36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္စီရင္ပိုင္ခြင</a:t>
            </a:r>
            <a:r>
              <a:rPr lang="en-US" sz="36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36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အဝန္းအဝိုင္း</a:t>
            </a:r>
            <a:endParaRPr lang="fr-FR" sz="3600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877272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လႊတ္ေတာ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္ႏွင့္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ပတ္သက္သည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အကန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အသတ္မ်ား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အမ်ားအားျဖင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လႊတ္ေတာ္အေပ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အာဏာမရွိဘဲ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 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အမတ္မ်ား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အထူးအခြင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ပစ္မႈကင္းလြတ္ခြင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မ်ားအေပ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သက္ေရာက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ခင္းမျပ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ဳႏ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</a:t>
            </a: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ို႔ရာတြင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လႊတ္ေတာ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္၏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အလုပ္ကို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NHRI က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စစ္ေဆးသံုးသပ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ုိင္သည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000" dirty="0" smtClean="0">
                <a:latin typeface="Calibri" pitchFamily="34" charset="0"/>
              </a:rPr>
              <a:t> (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ဥပေဒ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ကမ္းမ်ားအေပ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မွတ္ခ်က္ေပးျခင္း</a:t>
            </a:r>
            <a:r>
              <a:rPr lang="fr-FR" sz="2000" dirty="0" smtClean="0">
                <a:latin typeface="Calibri" pitchFamily="34" charset="0"/>
              </a:rPr>
              <a:t>)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sz="9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တရား႐ံုးမ်ား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တရားေရးဌာနဆုိင္ရာ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အကန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အသတ္မ်ား</a:t>
            </a:r>
            <a:r>
              <a:rPr lang="fr-FR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၎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အာမခံႏိုင္ရန္အတြက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အမ်ားအားျဖင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 ႀ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ကီး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ကပ္ေစာင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မႈမ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ွ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ကင္းလြတ္ခြင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</a:t>
            </a: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ို႔ရာတြင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Calibri" pitchFamily="34" charset="0"/>
              </a:rPr>
              <a:t>NHRI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တရား႐ံုးလုပ္ေဆာင္ခ်က္မ်ားကို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ေစာင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့္ၾ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ေလ့လာၿပီး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အစီရင္ခံႏိုင္သည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sz="9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အခ်ိန္အကန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အသတ္မ်ား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အမ်ားစုသည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မိမိတို႔အဖြဲ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တည္ေထာင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ပီးေနာက္ပိုင္း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ေပၚေပါက္လာ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ကိစၥမ်ားကိုသာ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ကိုင္တြယ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fr-FR" sz="2000" dirty="0" smtClean="0">
                <a:latin typeface="Calibri" pitchFamily="34" charset="0"/>
              </a:rPr>
              <a:t>	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ထို႔အျပင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ခ်ဳ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ိးေဖာက္မ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ႈ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ဖစ္ပ်က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၁ ႏွစ္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၂ ႏွ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စ္အတြင္း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တုိင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ကားရ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မည္ဟူ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၍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အခ်ိန္ကန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သတ္ခ်က္ကို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အမ်ားအျပားက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သတ္မွတ္ထားသည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>
                <a:solidFill>
                  <a:srgbClr val="FFCC00"/>
                </a:solidFill>
                <a:latin typeface="Calibri" pitchFamily="34" charset="0"/>
              </a:rPr>
              <a:t>NHRI </a:t>
            </a:r>
            <a:r>
              <a:rPr lang="en-US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တာဝန္ဝတၱရားမ်ား</a:t>
            </a:r>
            <a:endParaRPr lang="fr-FR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ပါရီမူမ်ားတြင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အဖြဲ႔အစည္းတခု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ေဘာင္ထဲရွိရမည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တာဝန္ဝတၱရားအတိုင္းအတာ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ကို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ေဖာ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ပထားသည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endParaRPr lang="fr-FR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ဤတာဝန္ဝတၱရားမ်ားမွာ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NHRI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အေနျဖင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ကိုင္စြဲ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ရမည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အနိမ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ဆံုးအဆင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အေျခခံအဆင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တာဝန္ဝတၱရားမ်ား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 smtClean="0">
              <a:latin typeface="Calibri" pitchFamily="34" charset="0"/>
            </a:endParaRPr>
          </a:p>
          <a:p>
            <a:pPr lvl="1" eaLnBrk="1" hangingPunct="1">
              <a:defRPr/>
            </a:pPr>
            <a:endParaRPr lang="fr-F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တာဝန္ဝတၱရားမ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်ားထဲ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ပါသင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သည္မွာ</a:t>
            </a:r>
            <a:endParaRPr lang="fr-FR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4544" y="1268760"/>
            <a:ext cx="9288463" cy="4525963"/>
          </a:xfrm>
        </p:spPr>
        <p:txBody>
          <a:bodyPr/>
          <a:lstStyle/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အေရးအေျခအေန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ေစာင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့္ၾ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အစိုးရ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လႊတ္ေတာ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အျခားတာဝန္ရွိအဖြဲ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႔ႀ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ကီးမ်ားသို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ေအာက္ပါအခ်က္မ်ားအေပ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သေဘာထားအျမင္မ်ား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အၾကံျပဳတိုက္တြန္းခ်က္မ်ား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အဆိုျပဳခ်က္မ်ား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အစီရင္ခံစာမ်ား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တင္သြင္းျခင္း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--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400" dirty="0" smtClean="0">
                <a:latin typeface="Calibri" pitchFamily="34" charset="0"/>
              </a:rPr>
              <a:t> </a:t>
            </a:r>
          </a:p>
          <a:p>
            <a:pPr lvl="1" eaLnBrk="1" hangingPunct="1">
              <a:buClr>
                <a:srgbClr val="FFCC00"/>
              </a:buClr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2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ဥပေဒျပဳေရး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အုပ္ခ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ပ္ေရးျပ႒ာန္းခ်က္မ်ား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တရားေရး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အဖြဲ႔အစည္းဆိုင္ရာျပ႒ာန္းခ်က္မ်ား</a:t>
            </a:r>
            <a:r>
              <a:rPr lang="fr-FR" dirty="0" smtClean="0">
                <a:latin typeface="Calibri" pitchFamily="34" charset="0"/>
              </a:rPr>
              <a:t> </a:t>
            </a:r>
          </a:p>
          <a:p>
            <a:pPr lvl="2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အေထြေထြလူ႔အခြင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အေရးအေျခအေန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ထိန္းသိမ္းခံ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လူ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ပုဂ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ၢဳ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ိလ္မ်ားအေျခအေန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ကဲ့သို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ပိုမိုသီးသန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္႔ျ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ဖစ္ေသာကိစၥရပ္မ်ား</a:t>
            </a:r>
            <a:endParaRPr lang="fr-FR" dirty="0" smtClean="0">
              <a:latin typeface="Calibri" pitchFamily="34" charset="0"/>
            </a:endParaRPr>
          </a:p>
          <a:p>
            <a:pPr lvl="2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ိုင္ငံ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မည္သည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အပိုင္းတြင္မဆို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ခ်ဳ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ိးေဖာက္မႈအေျခအေနမ်ား</a:t>
            </a:r>
            <a:endParaRPr lang="fr-FR" dirty="0" smtClean="0">
              <a:latin typeface="Calibri" pitchFamily="34" charset="0"/>
            </a:endParaRPr>
          </a:p>
          <a:p>
            <a:pPr lvl="2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sz="2400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မိမိကိုယ္ပိုင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ထုိးထြင္းေရ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ွ႕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ေဆာင္မ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အၾကံေပးရမည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အာဏာပိုင္တို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 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ကားမႈအရ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အၾကံေပးျခင္း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မျဖစ္ရ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၊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မိမိ၏အၾကံေပးခ်က္မ်ားကို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ႀ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ဳ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တင္ခြင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ပဳခ်က္မလို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အထိန္းအခ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ပ္မရွိဘဲ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အမ်ားျပည္သူသို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လြတ္လပ္စြာ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ထုတ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ပန္ခြင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2" eaLnBrk="1" hangingPunct="1">
              <a:buClr>
                <a:srgbClr val="FFCC00"/>
              </a:buClr>
              <a:buSzPct val="105000"/>
              <a:buFontTx/>
              <a:buNone/>
              <a:defRPr/>
            </a:pPr>
            <a:endParaRPr lang="fr-FR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2" eaLnBrk="1" hangingPunct="1">
              <a:buClr>
                <a:srgbClr val="FFCC00"/>
              </a:buClr>
              <a:buSzPct val="105000"/>
              <a:buFontTx/>
              <a:buNone/>
              <a:defRPr/>
            </a:pP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တာဝန္ဝတၱရားမ်ားထဲ</a:t>
            </a:r>
            <a:r>
              <a:rPr lang="en-US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ပါသင</a:t>
            </a:r>
            <a:r>
              <a:rPr lang="en-US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သည္မွာ</a:t>
            </a:r>
            <a:endParaRPr lang="fr-FR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4744"/>
            <a:ext cx="8281988" cy="5733256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ုိင္ငံလံုးဆိုင္ရာ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ဥပေဒျပ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ဳ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ပ႒ာန္းမ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ႈ၊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လက္ေတ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ြ႔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က်င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သံုးမႈတို႔ကို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ိုင္ငံတကာလူ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အေရးသေဘာတူခ်က္မ်ား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အံဝင္ဂြင္က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ဖစ္ေရး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အားေပးျခင္း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ထိ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ေရာက္စြာအေကာင္အထည္ေဖာ္ေရးကို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အားေပးျခင္း</a:t>
            </a:r>
            <a:endParaRPr lang="en-GB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sz="10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ိုင္ငံတကာလူ႔အခြင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အေရးစာခ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ပ္စာတမ္းမ်ား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အတည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ပဳေရး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အေကာင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အထည္ေဖာ္ေရးကို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အားေပးျခင္း</a:t>
            </a:r>
            <a:endParaRPr lang="en-GB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sz="10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ိူးသားလူ႔အခြင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အေရးအစီရင္ခံစာမ်ားအတြက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အခ်က္အလက္ေပးျခင္း</a:t>
            </a:r>
            <a:endParaRPr lang="en-GB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sz="10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ိုင္ငံတကာ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ေဒသတြင္း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အေရးအဖြဲ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႔ႀ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ကီးမ်ား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အျခား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ပူးေပါင္းေဆာင္ရြက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endParaRPr lang="en-GB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sz="10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အေရ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းပညာေပးမ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ႈႏွင့္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သုေတသနလုပ္ငန္းမ်ား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ဖြံ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႔ၿ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ဖိဳးေရးအတြက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ကူညီျခင္း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ပါဝင္ေဆာင္ရြက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endParaRPr lang="en-GB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GB" sz="10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>
                <a:latin typeface="Zawgyi-One" pitchFamily="18" charset="2"/>
                <a:cs typeface="Zawgyi-One" pitchFamily="18" charset="2"/>
              </a:rPr>
              <a:t>အေရ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းအေၾကာင္း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အမ်ားျပည္သူ၏အသိ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မႇင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ခြဲျခားဆက္ဆံမ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တိုက္ဖ်က္ရန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ႀ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ကိဳးပမ္းျခင္း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အထူးသျဖင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ိးေရးခြဲျခားဆက္ဆံမႈကို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အမ်ားျပည္သူသိ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့္ခ်ျ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သတင္းထုတ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ပညာေပးျခင္း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စာနယ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ဇင္းအဖြဲ႔မ်ား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အသံုးျပ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ဳ၍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တိုက္ဖ်က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လုပ္ငန္းနည္းနာမ်ား</a:t>
            </a:r>
            <a:endParaRPr lang="fr-FR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ထိေရာက္မ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ေသခ်ာေစရန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ပံုမွန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US" sz="28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အစည္းအေဝးမ်ား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က်င္းပရမည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ပည္သူလူထု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နီးစပ္မႈရွိေအာင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ေဒ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သဆိုင္ရာ႐ံုးမ်ား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ေဒသ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ႏၱ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ရ႐ံုးမ်ား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ဖြင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့္ႏ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ိုင္ရမည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အားေပးေစာင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ေရွာက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US" sz="28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>
                <a:latin typeface="Zawgyi-One" pitchFamily="18" charset="2"/>
                <a:cs typeface="Zawgyi-One" pitchFamily="18" charset="2"/>
              </a:rPr>
              <a:t>ကာကြယ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္သည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အျခားအဖြဲ႔အစည္းမ်ား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(NGO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မ်ားအပ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ါ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အဝင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္) ႏွင့္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တိုင္ပင္ညႇိ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ိင္းၿပီး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ဆက္ဆံမႈမ်ား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တိုးတက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ေကာင္းမြန္ေအာင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ဖြဲ႔စည္းမ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ႈႏွင့္ 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အလႊာစံုစနစ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fr-FR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733256"/>
          </a:xfrm>
        </p:spPr>
        <p:txBody>
          <a:bodyPr/>
          <a:lstStyle/>
          <a:p>
            <a:pPr eaLnBrk="1" hangingPunct="1">
              <a:buSzPct val="105000"/>
              <a:buFontTx/>
              <a:buNone/>
              <a:defRPr/>
            </a:pPr>
            <a:r>
              <a:rPr lang="fr-FR" sz="2400" dirty="0" smtClean="0">
                <a:latin typeface="Calibri" pitchFamily="34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ဖြဲ႔စည္းတည္ေဆာက္ထားပံု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အရ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အလႊာစံု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စနစ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ဖစ္ေျမာက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ေရး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အာမခံႏိုင္ရန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္--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အဖြဲ႔ဝင္မ်ားသည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လူ႔အဖြဲ႔အစည္း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အစိတ္အပိုင္းအမ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ကိုယ္စားျပ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ဳ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endParaRPr lang="fr-FR" sz="22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မ်ဳ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ိးစံုေသာ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လူမႈအုပ္စုမ်ား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(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အရပ္ဖက္လူထုအသင္းအဖြဲ႔မ်ား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အပါအဝင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္) က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အဖြဲ႔ဝင္ေလာင္းမ်ားအမည္ကို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အၾကံေပးတင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္ျပ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ေထာက္ခံတိုက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တြန္းႏိုင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endParaRPr lang="fr-FR" sz="22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ဝန္ထမ္းမ်ား</a:t>
            </a:r>
            <a:r>
              <a:rPr lang="en-US" sz="20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ေထ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ြျ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ပားစံုလင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လူမႈအုပ္စုအမ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ိးမ်ုိးကို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ကိုယ္စားျပ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ဳျ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endParaRPr lang="fr-FR" sz="22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ိးသမီးမ်ား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ပါဝင္ေရးကို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အာမခံျခင္း</a:t>
            </a:r>
            <a:endParaRPr lang="fr-FR" sz="22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en-GB" sz="1600" b="1" dirty="0" smtClean="0"/>
              <a:t>	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(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အရပ္ဖက္လူထုအသင္းအဖြဲ႔မ်ား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အပါအဝင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္)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ေထ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ြျ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ပားမ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ိးစံုေသာ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လူမႈအုပ္စုမ်ား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ထိေရာက္ေသာ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ပူးေပါင္းေဆာင္ရြက္မ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ႈ 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ဖစ္ေပၚေစႏိုင္သည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လုပ္ငန္းလုပ္ထံုးလုပ္နည္း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လုပ္ငန္းနည္း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နာ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တို႔မွတဆင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</a:t>
            </a:r>
            <a:r>
              <a:rPr lang="en-US" sz="2400" b="1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ႊာစံုစနစ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en-GB" sz="2400" b="1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ဖစ္ေျမာက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ဖြဲ႔စည္းမ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ႈႏွင့္ 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အလႊာစံုစနစ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fr-FR" sz="2400" dirty="0" smtClean="0">
                <a:latin typeface="Calibri" pitchFamily="34" charset="0"/>
              </a:rPr>
              <a:t>	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အပ္ေရးျဖစ္စဥ္သည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အလႊာစံုစနစ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အာမခံႏိုင္ဖို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နည္းလမ္းျဖစ္သည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လႊတ္ေတာ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ေရြးခ်ယ္ေရးျဖစ္စဥ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အစိတ္အပိုင္းျဖစ္ရမည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သို႔မွသာ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ယံုၾကည္လက္ခံႏိုင္စြမ္း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လင္းျမင္သာမ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ပိုရွိမည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အပ္ေရးျဖစ္စဥ္သည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000" dirty="0" smtClean="0"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လင္းျမင္သာမ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b="1" u="sng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endParaRPr lang="fr-FR" sz="1000" b="1" u="sng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ဖစ္စဥ္တေလ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ွ်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ာက္လံုး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၌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တိုင္ပင္ညႇိ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ိင္းမ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က်ယ္က်ယ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ရာထူးေနရာလစ္လပ္မႈမ်ားကို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က်ယ္က်ယ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္႔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ေၾကာ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ငာ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endParaRPr lang="fr-FR" sz="10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လူမႈအုပ္စု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အမ်ားအျပားထံမ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အလားအလာရွိသည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ကိုယ္စားလွယ္ေလာင္း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အေရအတြက္တခု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ရရွိဖို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အေရးႀကီးသည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endParaRPr lang="fr-FR" sz="10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90000"/>
              <a:buFontTx/>
              <a:buChar char="•"/>
              <a:defRPr/>
            </a:pP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အဖြဲ႔ဝင္မ်ားသည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၎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႔၏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အဖြဲ႔အစည္းကို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ကိုယ္စားျပ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ဳ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လုပ္ေဆာင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မဟုတ္ဘဲ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ကိုယ္ပိုင္အစြမ္းအစ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လုပ္ေဆာင္ရမည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ဥပေဒအရ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တရားဝင္သည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ပ္ေရး</a:t>
            </a:r>
            <a:endParaRPr lang="fr-FR" sz="2800" i="1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fr-FR" dirty="0" smtClean="0"/>
          </a:p>
          <a:p>
            <a:pPr eaLnBrk="1" hangingPunct="1">
              <a:buNone/>
              <a:defRPr/>
            </a:pPr>
            <a:r>
              <a:rPr lang="fr-FR" dirty="0" smtClean="0"/>
              <a:t>	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အဖြဲ႔အစည္းတခုကို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တည္ေထာင္သည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အေျခခံ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ဥပေဒျပ႒ာန္းခ်က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ဥပေဒသည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ယင္း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အဖြဲ႔အစည္းကို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ဥပေဒေၾကာင္းအရ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တရားဝင္ေစ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သီးသန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ရပ္တည္ခ်က</a:t>
            </a:r>
            <a:r>
              <a:rPr lang="en-US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ေပးရမည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ဖစ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သို႔မ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ွ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သာ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ဆံုးျဖတ္ခ်က္မ်ားကို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လြတ္လပ္စြာခ်မွတ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လြတ္လပ္စြာေဆာင္ရြက္လုပ္ကိုင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ိုင္မည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ဖစ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785937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ႏိုင္ငံလံုးဆုိင္ရာလူ႔အခြင့္အေရးဌာန </a:t>
            </a:r>
            <a:r>
              <a:rPr lang="en-US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NHRI ဆိုတာ ဘာလဲ</a:t>
            </a:r>
            <a:endParaRPr lang="fr-FR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eaLnBrk="1" hangingPunct="1">
              <a:buClr>
                <a:srgbClr val="FFCC00"/>
              </a:buClr>
              <a:buSzPct val="105000"/>
              <a:buFontTx/>
              <a:buChar char="•"/>
            </a:pPr>
            <a:r>
              <a:rPr lang="fr-FR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ဆိုသည္မွာ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ဖြဲ႔စည္းပံုဥပေဒ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အရ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၊ ႏွင့္/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သို႔မ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ဟုတ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လႊတ္ေတာ္မ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ွျ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ပ႒ာန္းသည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ဥပေဒ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အရ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လူ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အေရးကို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ကာကြယ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ေစာင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ေရွာက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လုပ္ပိုင္ခြင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အာဏာရွိေသာ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ိုင္ငံေတာ္အဖြဲ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အစည္းမ်ားျဖစ္သည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Clr>
                <a:schemeClr val="tx1"/>
              </a:buClr>
              <a:buSzPct val="105000"/>
              <a:buFontTx/>
              <a:buNone/>
            </a:pPr>
            <a:endParaRPr lang="fr-FR" sz="28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Clr>
                <a:srgbClr val="FFCC00"/>
              </a:buClr>
              <a:buSzPct val="105000"/>
              <a:buFontTx/>
              <a:buChar char="•"/>
            </a:pPr>
            <a:r>
              <a:rPr lang="fr-FR" dirty="0" smtClean="0">
                <a:latin typeface="Zawgyi-One" pitchFamily="18" charset="2"/>
                <a:cs typeface="Zawgyi-One" pitchFamily="18" charset="2"/>
              </a:rPr>
              <a:t>၎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တို႔သည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ႏ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ိုင္ငံေတာ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္၏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အစိတ္အပိုင္းျဖစ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ိုင္ငံေတာ္က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ရန္ပံုေငြေထာက္ပံ့သည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လုပ္ငန္းပိုင္း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တို႔သည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ပင္ပအာဏာပိုင္တဦးတဖြဲ႔က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မျပင္ဆင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မိမိကိုယ္ပုိင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လုပ္ထံုးလုပ္နည္းစည္းမ်ဥ္းမ်ား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ေရးဆြဲႏိုင္ေသာ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en-GB" altLang="zh-CN" sz="1000" dirty="0" smtClean="0">
              <a:latin typeface="Calibri" pitchFamily="34" charset="0"/>
              <a:ea typeface="宋体" charset="-122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NHRI 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အၾကံျပဳတိုက္တြန္းခ်က္မ်ား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အစီရင္ခံစာမ်ား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ဆံုးျဖတ္ခ်က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သို႔မ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ဟုတ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လုပ္ငန္းေဆာင္ရြက္ခ်က္မ်ားသည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ပင္ပအာဏာပိုင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တဦးတဖြဲ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႔၏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အတည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ပဳခ်က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ႀ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ကိဳတင္စီစစ္ခ်က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မခံယူရ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အမ်ားျပည္သူ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မီဒီယာ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တို႔ကလည္း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သိရွိခြင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ဝန္ထမ္းမ်ားသည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အႀကီးအကဲထံ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အစီရင္ခံရမည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္၊ ၎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အား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ဝန္ခံရမည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လက္ငင္းဆာင္ရြက္ေနေသာ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စစ္ေဆးမႈအတြက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လိုအပ္သလို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မည္သည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ပုဂၢိဳလ္မွမဆို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ၾ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ကားနာခြင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ႏွင့္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သတင္းအခ်က္အလက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0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ရယူခြင</a:t>
            </a:r>
            <a:r>
              <a:rPr lang="en-US" sz="20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ရွိရ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ထိုသို႔ထြက္ဆိုသူကိုလည္း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ကာကြယ္ခြင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en-GB" sz="2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endParaRPr lang="en-GB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NHRI ၏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အစီရင္ခံေရးတာဝန္မ်ားကို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အဖြဲ႔တည္ေထာင္သည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ဥပေဒထဲတြင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 ခ်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မွတ္ထားရမည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ဘ႑ာေရးအရ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endParaRPr lang="fr-FR" sz="2800" i="1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517232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တခုသည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မိမိ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ကိုယ္ပိုင္ဝန္ထမ္းမ်ား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ေနရာဌာန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အေဆာက္အဦးမ်ား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ထားရွိႏိုင္ရန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အရင္းအျမစ္မ်ားရွိေစ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ဖို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႔ ႏ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ိုင္ငံေတာ္က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အာမခံရမည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>
                <a:latin typeface="Zawgyi-One" pitchFamily="18" charset="2"/>
                <a:cs typeface="Zawgyi-One" pitchFamily="18" charset="2"/>
              </a:rPr>
              <a:t>တခုသည</a:t>
            </a:r>
            <a:r>
              <a:rPr lang="en-US" sz="2800" dirty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မိမိဘ႑ာေရးကိုခ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ပ္ကိုင္ခြင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သံုးစြဲ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မႈအေပၚခ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ပ္ကိုင္ခြင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အေနျဖင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မိမိ၏လုပ္ပိုင္ခြင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အာဏာကို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ေဆာင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ရြက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ရန္ပံုေငြမ်ား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အလံုအေ</a:t>
            </a:r>
            <a:r>
              <a:rPr lang="en-US" sz="28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လာက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ရွိဖို႔လုိသည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1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လႊတ္ေတာ္က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ဘတ္ဂ်က္ကို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အတည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ပဳေပးရမည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(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ဝန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ႀ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ကီးဌာနမ်ားကဲ့သို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အစိုးရ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အုပ္ခ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ပ္ေရးက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႑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အစိတ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အပိုင္းတခုက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အတည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္ျပဳျ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မျဖစ္ရ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)</a:t>
            </a:r>
            <a:endParaRPr lang="fr-F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အပ္မ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ႈႏွင့္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ထုတ္ပယ္မႈလုပ္ထံုးလုပ္နည္းမ်ားအရ</a:t>
            </a:r>
            <a:r>
              <a:rPr lang="fr-FR" sz="4000" dirty="0" smtClean="0">
                <a:latin typeface="Calibri" pitchFamily="34" charset="0"/>
              </a:rPr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0768"/>
            <a:ext cx="8964612" cy="5068888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အပ္ေရး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စည္းကမ္းခ်က္မ်ား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သတ္မွတ္ခ်က္မ်ားသည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100" dirty="0" smtClean="0">
                <a:latin typeface="Calibri" pitchFamily="34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ပြင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လင္းျမင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သာရမည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အေျခခံဥပေဒျပ႒ာန္းခ်က္ထဲတြင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ဖစ္ေစ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NHRI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တည္ေထာင္သည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ဥပေဒထဲတြင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ဖစ္ေစ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ခ်မွတ္ထားရမည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1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အပ္မႈနည္းနာ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(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ေရ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ွ႕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တြင္ေဖာ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ပၿပီး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)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လြတ္လပ္မႈကိုအာမခံခ်က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1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မိမိတို႔အလုပ္တာဝန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ထမ္းေဆာင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2100" dirty="0">
                <a:latin typeface="Zawgyi-One" pitchFamily="18" charset="2"/>
                <a:cs typeface="Zawgyi-One" pitchFamily="18" charset="2"/>
              </a:rPr>
              <a:t>၌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ပညာရွင္အရည္အခ်င္း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အေတ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ြ႔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အၾကံ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ဳ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fr-FR" sz="2100" dirty="0" smtClean="0">
                <a:latin typeface="Calibri" pitchFamily="34" charset="0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႐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ိုးေျဖာင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့္မႈ၊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အစြမ္းအစ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အမွီခုိကင္းမ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ကိုယ္ေရးသမိုင္း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1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ခန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အပ္ကာလ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ပံုေသသတ္မွတ္ထားရမည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သိတ္မတိုလြန္းရ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(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ဥပမာအားျဖင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 ၂ ႏွ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စ္ဆိုလ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ွ်င္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တိုလြန္းသည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္)</a:t>
            </a:r>
            <a:r>
              <a:rPr lang="fr-FR" sz="2100" dirty="0" smtClean="0">
                <a:latin typeface="Calibri" pitchFamily="34" charset="0"/>
              </a:rPr>
              <a:t> </a:t>
            </a: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စိတ္ထင္သလို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ထုတ္ပယ္မခံရခြင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လြတ္လပ္မႈအတြက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အခ်က္အျခာျဖစ္သည</a:t>
            </a:r>
            <a:r>
              <a:rPr lang="en-US" sz="21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(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ထုတ္ပယ္မႈမွာ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ဆိုးဝါးသည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အမွားလုပ္မိျခင္း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သိသာထင္ရွားစြာ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မသင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ေလ်ာ္သည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ေဆာင္ရြက္ခ်က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ဆိုးဝါးသည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က်န္းမာေရးခ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ိ႕ယြင္းမ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ေၾကာင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သာ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လုပ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ရန္ကန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သတ္ထားရမည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ထုတ္ပယ္ေရးယ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ႏၱ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ရားမ်ားမွာ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အုပ္ခ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ပ္ေရးမ႑ိဳင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္ႏွင့္ </a:t>
            </a:r>
            <a:r>
              <a:rPr lang="en-US" sz="2100" dirty="0" err="1" smtClean="0">
                <a:latin typeface="Zawgyi-One" pitchFamily="18" charset="2"/>
                <a:cs typeface="Zawgyi-One" pitchFamily="18" charset="2"/>
              </a:rPr>
              <a:t>ကင္းလြတ္ရမည</a:t>
            </a:r>
            <a:r>
              <a:rPr lang="en-US" sz="2100" dirty="0" smtClean="0">
                <a:latin typeface="Zawgyi-One" pitchFamily="18" charset="2"/>
                <a:cs typeface="Zawgyi-One" pitchFamily="18" charset="2"/>
              </a:rPr>
              <a:t>္)</a:t>
            </a:r>
            <a:endParaRPr lang="fr-FR" sz="21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40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40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</a:br>
            <a:r>
              <a:rPr lang="fr-FR" sz="4000" dirty="0" smtClean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အထူးခံစားခြင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ကင္းလြတ္ခြင</a:t>
            </a:r>
            <a:r>
              <a:rPr lang="en-US" sz="2800" i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i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မ်ားအရ</a:t>
            </a:r>
            <a:r>
              <a:rPr lang="fr-FR" sz="4000" dirty="0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1556792"/>
            <a:ext cx="8424167" cy="5184576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အဖြဲ႔ဝင္မ်ားသည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တရားဝင္အဆင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ေနရာ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၌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ေဆာင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ရြက္ခဲ့ေသာ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လုပ္ရပ္မ်ားအတြက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တရားမ,ေၾကာင္းအရ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လည္းေကာင္း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ရာဇဝတ္ေၾကာင္းအရလည္းေကာင္း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စြဲဆို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ျ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ခင္းမ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ွ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ကင္းလြတ္ခြင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ခံစားရမည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သို႔မွသာ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လက္တံု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႔ျ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ပန္မခံရဖို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အာမခံခ်က္ရွိမည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အဖြဲ႔ဝင္မ်ား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ဝန္ထမ္းမ်ား</a:t>
            </a:r>
            <a:r>
              <a:rPr lang="en-US" sz="2800" dirty="0">
                <a:latin typeface="Zawgyi-One" pitchFamily="18" charset="2"/>
                <a:cs typeface="Zawgyi-One" pitchFamily="18" charset="2"/>
              </a:rPr>
              <a:t>၏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႐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ံုး၌ရွိေသာ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မိမိတို႔လက္ဝယ္ရွိေသာ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႔၏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မွတ္တမ္းမ်ား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ဖိုင္တြဲ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စာရြက္စာတမ္းမ်ား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ဆက္သြယ္မႈမ်ား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ဥစၥာပစၥည္း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ရန္ပံုေင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ြႏွင့္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ပိုင္ဆိုင္မႈမ်ားကို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ရွာေဖ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ြျ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သိမ္းဆည္းျခင္း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ဆင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ဆိုျခင္း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သိမ္းယူျခင္း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ေႏွ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ာင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ယွက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မခံ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ရေစဘဲ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ကင္းလြတ္ခြင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9151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အေျခအေနတခုခ်င္းဆိုင္ရာ</a:t>
            </a:r>
            <a:r>
              <a:rPr lang="en-US" sz="28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တုိင</a:t>
            </a:r>
            <a:r>
              <a:rPr lang="en-US" sz="28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ကားမႈမ်ား</a:t>
            </a:r>
            <a:r>
              <a:rPr lang="en-US" sz="28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လက္ခံႏိုင</a:t>
            </a:r>
            <a:r>
              <a:rPr lang="en-US" sz="28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စြမ္း</a:t>
            </a:r>
            <a:r>
              <a:rPr lang="en-US" sz="28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ပတ္သက</a:t>
            </a:r>
            <a:r>
              <a:rPr lang="en-US" sz="28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္၍ NHRI ႏွင့္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ဆိုင္ေသာမူမ်ား</a:t>
            </a:r>
            <a:r>
              <a:rPr lang="fr-FR" sz="2800" dirty="0" smtClean="0">
                <a:solidFill>
                  <a:srgbClr val="FFCC00"/>
                </a:solidFill>
                <a:latin typeface="Calibri" pitchFamily="34" charset="0"/>
              </a:rPr>
              <a:t/>
            </a:r>
            <a:br>
              <a:rPr lang="fr-FR" sz="2800" dirty="0" smtClean="0">
                <a:solidFill>
                  <a:srgbClr val="FFCC00"/>
                </a:solidFill>
                <a:latin typeface="Calibri" pitchFamily="34" charset="0"/>
              </a:rPr>
            </a:br>
            <a:endParaRPr lang="fr-FR" sz="2800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776"/>
            <a:ext cx="8424862" cy="5068887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အမ်ားျပည္သူဆိုင္ရာလုပ္ငန္းတာဝန္မ်ား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ထမ္း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ေဆာင္ေနၾကေသာ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အစိုးရပိုင္အဖြဲ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႔ႀ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ကီးမ်ား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ပုဂၢလိကအဖြဲ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႔ႀ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ကီးမ်ား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က်င္သည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တုိင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ကားမႈမ်ား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လက္ခံႏိုင္စြမ္းရွိရမည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marL="0" indent="0" eaLnBrk="1" hangingPunct="1">
              <a:buSzPct val="105000"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NGO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မ်ားသည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ခ်ဳ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ိးေဖာက္ခံရသူမ်ားကိုယ္စား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(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ယင္းခံရသူမ်ား</a:t>
            </a:r>
            <a:r>
              <a:rPr lang="en-US" sz="2400" dirty="0" err="1">
                <a:latin typeface="Zawgyi-One" pitchFamily="18" charset="2"/>
                <a:cs typeface="Zawgyi-One" pitchFamily="18" charset="2"/>
              </a:rPr>
              <a:t>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သေဘာတူလ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ွ်င္) 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တိုင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ကားႏိုင္စြမ္းရွိရမည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မိမိကိုယ္ပိုင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ထုိးထြင္းေရ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ွ႕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ေဆာင္မ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ကိစၥရပ္တခုခ်င္း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ကိစၥရပ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အစုအေပါင္း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အေပ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ကိုင္တြယ္ေဆာင္ရြက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သက္ေသမ်ား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ထြက္ဆိုရန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ဖိအားေပးႏိုင္သည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သက္ေသခံအေထာက္အထား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ပခိုင္းႏိုင္သည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အခင္းျဖစ္သည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ေနရာသို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ကြင္းဆင္းစံုစမ္းႏိုင္သည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endParaRPr lang="fr-FR" sz="24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5375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အေျခအေနတခုခ်င္းဆိုင္ရာ</a:t>
            </a:r>
            <a:r>
              <a:rPr lang="en-US" sz="28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တုိင</a:t>
            </a:r>
            <a:r>
              <a:rPr lang="en-US" sz="28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္ၾ</a:t>
            </a: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ကားမႈမ်ား</a:t>
            </a:r>
            <a:r>
              <a:rPr lang="en-US" sz="28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လက္ခံႏိုင</a:t>
            </a:r>
            <a:r>
              <a:rPr lang="en-US" sz="28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စြမ္း</a:t>
            </a:r>
            <a:r>
              <a:rPr lang="en-US" sz="28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ပတ္သက</a:t>
            </a:r>
            <a:r>
              <a:rPr lang="en-US" sz="2800" dirty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္၍ NHRI ႏွင့္</a:t>
            </a:r>
            <a:r>
              <a:rPr lang="en-US" sz="2800" dirty="0" err="1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ဆိုင္ေသာမူမ</a:t>
            </a:r>
            <a:r>
              <a:rPr lang="en-US" sz="28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်ား</a:t>
            </a:r>
            <a:endParaRPr lang="fr-FR" sz="2800" dirty="0" smtClean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760"/>
            <a:ext cx="8229600" cy="5589240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လိုအပ္ပါက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သက္ေသမ်ား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ႏွင့္ က်ဴ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းလြန္ခံရသူမ်ားကို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ကာကြယ္ေပ</a:t>
            </a:r>
            <a:r>
              <a:rPr lang="en-US" sz="24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(လွ်ဳ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ိ႕ဝွက္မ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ႈ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ထိန္းသိမ္း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ေရးေဆာင္ရြက္ခ်က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္)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dirty="0" smtClean="0">
                <a:latin typeface="Calibri" pitchFamily="34" charset="0"/>
              </a:rPr>
              <a:t> </a:t>
            </a: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မိမိတို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႔၏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အၾကံျပဳတိုက္တြန္းခ်က္မ်ားကို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တုန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္႔ျ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ပန္ရန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အာဏာပိုင္မ်ားအား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ဖိအားေပး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ခ်ဳ</a:t>
            </a:r>
            <a:r>
              <a:rPr lang="en-US" sz="2400" b="1" dirty="0" err="1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ိးေဖာက</a:t>
            </a:r>
            <a:r>
              <a:rPr lang="en-US" sz="2400" b="1" dirty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ခံရသူမ်ားအတြက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ေလ်ာ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ေၾကးမ်ားေပးဖို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အၾကံျပဳတိုက္တြန္းႏိုင္သည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r>
              <a:rPr lang="fr-FR" sz="2400" dirty="0" smtClean="0">
                <a:latin typeface="Calibri" pitchFamily="34" charset="0"/>
              </a:rPr>
              <a:t> </a:t>
            </a: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sz="2400" dirty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dirty="0" err="1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dirty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အၾကံျပဳတိုက္တြန္းခ်က္မ်ား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အေကာင္အထည္ေပ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ရန္အတြက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တရား႐ံုးသို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တက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ေနာက္ထပ္သိရွိလိုပါက</a:t>
            </a:r>
            <a:r>
              <a:rPr lang="fr-FR" dirty="0" smtClean="0">
                <a:latin typeface="Calibri" pitchFamily="34" charset="0"/>
              </a:rPr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အေရးမဟာမင္းႀကီး႐ံုး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မွထုတ္ေဝသည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 “ႏ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ိုင္ငံလံုးဆုိင္ရာလူ႔အခြင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အေရးအဖြဲ႔မ်ား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--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သမိုင္း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မူ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၊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အခန္းက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႑ႏွင့္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တာဝန္ဝတၱရားမ်ား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”</a:t>
            </a:r>
            <a:endParaRPr lang="fr-FR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dirty="0" err="1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မဟာမင္းႀကီး႐ံုး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မွထုတ္ေဝသည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“ႏ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ိုင္ငံလံုးဆုိင္ရာလ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ူ႔အခြင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အေရ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းအဖြဲ႔မ်ား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ထိ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ေရာက္မႈကို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ဆန္းစစ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”</a:t>
            </a:r>
            <a:endParaRPr lang="fr-FR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None/>
              <a:defRPr/>
            </a:pPr>
            <a:endParaRPr lang="fr-FR" sz="1000" dirty="0" smtClean="0">
              <a:latin typeface="Calibri" pitchFamily="34" charset="0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en-US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ိုင္ငံလံုးဆိုင္ရာလ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ူ႔အခြင</a:t>
            </a:r>
            <a:r>
              <a:rPr lang="en-US" dirty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>
                <a:latin typeface="Zawgyi-One" pitchFamily="18" charset="2"/>
                <a:cs typeface="Zawgyi-One" pitchFamily="18" charset="2"/>
              </a:rPr>
              <a:t>အေရ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းအဖြဲ႔မ်ား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ပူးေပါင္းလုပ္ကိုင္ေရးအတြက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 UNDP-OHCHR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လက္စြဲစာတမ္းစံု</a:t>
            </a:r>
            <a:endParaRPr lang="fr-FR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 ဘယ္ပံုစံလုပ္ႏိုင္သလဲ</a:t>
            </a:r>
            <a:endParaRPr lang="fr-FR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  <a:defRPr/>
            </a:pP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ေဒသအေနအထား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ဥပေဒအစဥ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အလာေပၚမူတည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္ၿ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ပီး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NHRI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အမည္အမ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မ်ဳ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ပံုသ႑ာန္အမ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ိးမ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်ဳ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ခံယူႏိုင္သည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  <a:defRPr/>
            </a:pPr>
            <a:endParaRPr lang="fr-FR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  <a:defRPr/>
            </a:pP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အမ်ားဆံုးပံုသ႑ာန္မ်ားမွာ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--</a:t>
            </a:r>
          </a:p>
          <a:p>
            <a:pPr lvl="1" eaLnBrk="1" hangingPunct="1">
              <a:buSzPct val="105000"/>
              <a:buFontTx/>
              <a:buChar char="•"/>
              <a:defRPr/>
            </a:pP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အေရးေကာ္မရွင္မ်ား</a:t>
            </a:r>
            <a:endParaRPr lang="fr-FR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SzPct val="105000"/>
              <a:buFontTx/>
              <a:buChar char="•"/>
              <a:defRPr/>
            </a:pPr>
            <a:r>
              <a:rPr lang="fr-FR" dirty="0" smtClean="0">
                <a:latin typeface="Zawgyi-One" pitchFamily="18" charset="2"/>
                <a:cs typeface="Zawgyi-One" pitchFamily="18" charset="2"/>
              </a:rPr>
              <a:t>ၾ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ကားနာစံုစမ္းေရးအရာရွိ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Ombudsman</a:t>
            </a:r>
            <a:endParaRPr lang="fr-FR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SzPct val="105000"/>
              <a:buFontTx/>
              <a:buChar char="•"/>
              <a:defRPr/>
            </a:pPr>
            <a:r>
              <a:rPr lang="fr-FR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ပည္သူ႔ကာကြယ္ေရးသမား</a:t>
            </a:r>
            <a:endParaRPr lang="fr-FR" dirty="0" smtClean="0">
              <a:latin typeface="Zawgyi-One" pitchFamily="18" charset="2"/>
              <a:cs typeface="Zawgyi-One" pitchFamily="18" charset="2"/>
            </a:endParaRPr>
          </a:p>
          <a:p>
            <a:pPr lvl="1" eaLnBrk="1" hangingPunct="1">
              <a:buSzPct val="105000"/>
              <a:buFontTx/>
              <a:buChar char="•"/>
              <a:defRPr/>
            </a:pP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မဟာမင္းႀကီး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စသည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ဖင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အမ်ဳိးသားလူ႔အခြင့္အေရးေကာ္မရွင္မ်ား </a:t>
            </a:r>
            <a: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(NHRC) </a:t>
            </a:r>
            <a:r>
              <a:rPr lang="en-US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ဆိုတာ ဘာေတြလဲ</a:t>
            </a:r>
            <a: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/>
            </a:r>
            <a:b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</a:br>
            <a:endParaRPr lang="fr-FR" sz="400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5300662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ကာကြယ္ေစာင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ေရွာက္ဖို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သီးသန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္႔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လုပ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ပိုင္ခြင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အာဏာရွိ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ိုင္ငံေတာ္အဖြဲ႔အစည္းမ်ားျဖစ္သည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</a:pPr>
            <a:endParaRPr lang="fr-FR" sz="1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ေကာ္မရွင္မ်ားကို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အဖြဲ႔ဝင္အေရအတြက္တခုက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ဦး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ေဆာင္သည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</a:pPr>
            <a:endParaRPr lang="fr-FR" sz="1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စံုစမ္းစစ္ေဆးေရးသည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ပင္မလုပ္ငန္းတာဝန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</a:pPr>
            <a:endParaRPr lang="fr-FR" sz="1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ေကာ္မရွင္အမ်ားအျပားသည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တဦးခ်င္းတုိင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္ၾ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ကားမႈမ်ား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ကိုလက္ခံႏိုင္သည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</a:pPr>
            <a:endParaRPr lang="fr-FR" sz="12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ေကာ္မရွင္အမ်ားအျပားသည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စံုစမ္းစစ္ေဆးၿပီးေနာက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္၌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အၾကံျပဳတုိက္တြန္းခ်က္မ်ား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ေပးႏိုင္ခြင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ရွိသည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«</a:t>
            </a:r>
            <a:r>
              <a:rPr lang="en-US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ပါရီမူ</a:t>
            </a:r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»</a:t>
            </a:r>
            <a:r>
              <a:rPr lang="en-US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ဆိုတာ ဘာလဲ</a:t>
            </a:r>
            <a:endParaRPr lang="fr-FR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</a:pP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၁၉၉၁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ခုတြင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ယခင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အေရးမဟာမင္းႀကီး႐ံုးက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ညီလာခံတခု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က်င္းပၿပီး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အသစ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သို႔မဟုတ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လက္ရွိ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တို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႔၌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ရွိသင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ဘံုအရည္အေသြးမ်ား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သတ္မွတ္ခဲ့သည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en-GB" sz="28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endParaRPr lang="en-GB" sz="28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ယင္းအစည္းအေဝးကို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ပါရီၿမိ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ဳ႕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တြင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က်င္းပခဲ့သျဖင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ထြက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ေပၚလာသည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စံခ်ိန္စံ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ၫႊ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န္းမ်ား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မွာ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“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”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ဟု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တြင္လာခဲ့သည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GB" sz="2800" dirty="0" smtClean="0">
                <a:latin typeface="Zawgyi-One" pitchFamily="18" charset="2"/>
                <a:cs typeface="Zawgyi-One" pitchFamily="18" charset="2"/>
              </a:rPr>
              <a:t> </a:t>
            </a:r>
          </a:p>
          <a:p>
            <a:pPr eaLnBrk="1" hangingPunct="1">
              <a:buSzPct val="105000"/>
              <a:buFontTx/>
              <a:buNone/>
            </a:pPr>
            <a:endParaRPr lang="en-GB" sz="28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ထို႔ေနာက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၁၉၉၃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ခုတြင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ကုလသမဂ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ၢ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အေထြေထြညီလာ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ခံက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ပါရီမူမ်ားကို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အတည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fr-FR" sz="2800" dirty="0" err="1" smtClean="0">
                <a:latin typeface="Zawgyi-One" pitchFamily="18" charset="2"/>
                <a:cs typeface="Zawgyi-One" pitchFamily="18" charset="2"/>
              </a:rPr>
              <a:t>ပဳခ်မွတ္လိုက္သည</a:t>
            </a: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္</a:t>
            </a:r>
            <a:r>
              <a:rPr lang="en-GB" sz="2800" dirty="0" smtClean="0">
                <a:latin typeface="Zawgyi-One" pitchFamily="18" charset="2"/>
                <a:cs typeface="Zawgyi-One" pitchFamily="18" charset="2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«</a:t>
            </a:r>
            <a:r>
              <a:rPr lang="en-US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fr-FR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»</a:t>
            </a:r>
            <a:r>
              <a:rPr lang="en-US" sz="400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ဘာေၾကာင့္ အေရးႀကီးသနည္း</a:t>
            </a:r>
            <a:endParaRPr lang="fr-FR" sz="400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</a:pPr>
            <a:r>
              <a:rPr lang="fr-FR" dirty="0" smtClean="0">
                <a:latin typeface="Zawgyi-One" pitchFamily="18" charset="2"/>
                <a:cs typeface="Zawgyi-One" pitchFamily="18" charset="2"/>
              </a:rPr>
              <a:t>၎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တို႔သည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ျ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ပည္သူလူထု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အေရးမ်ားကို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 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ကာကြယ္ေစာင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ေရွာက္ရာတြင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ႏွင့္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ထိေရာက္မ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ႈ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ရွိေစဖို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႔ </a:t>
            </a:r>
            <a:r>
              <a:rPr lang="en-GB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အားလံုး</a:t>
            </a:r>
            <a:r>
              <a:rPr lang="en-GB" dirty="0" smtClean="0">
                <a:latin typeface="Zawgyi-One" pitchFamily="18" charset="2"/>
                <a:cs typeface="Zawgyi-One" pitchFamily="18" charset="2"/>
              </a:rPr>
              <a:t> ၌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ရွိရမည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GB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အနိမ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ဆံုးလိုအပ္ခ်က္မ်ား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 typeface="Wingdings" pitchFamily="2" charset="2"/>
              <a:buNone/>
            </a:pPr>
            <a:endParaRPr lang="en-GB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dirty="0" smtClean="0">
                <a:latin typeface="Zawgyi-One" pitchFamily="18" charset="2"/>
                <a:cs typeface="Zawgyi-One" pitchFamily="18" charset="2"/>
              </a:rPr>
              <a:t>၎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တို႔သည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အသစ္မ်ားကို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NHRI ႏ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ိုင္ငံ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တကာညႇိ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ိင္းေရးေကာ္မတီ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 ICC က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အရည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အေသြးသတ္မွတ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  <a:r>
              <a:rPr lang="en-GB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ႏ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ခ်ိန္ဆသည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အနိမ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ဆံုး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စံ</a:t>
            </a:r>
            <a:r>
              <a:rPr lang="fr-FR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ႏႈ</a:t>
            </a:r>
            <a:r>
              <a:rPr lang="fr-FR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န္းမ်ား</a:t>
            </a:r>
            <a:r>
              <a:rPr lang="en-GB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ျ</a:t>
            </a:r>
            <a:r>
              <a:rPr lang="fr-FR" dirty="0" err="1" smtClean="0"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fr-FR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en-GB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GB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/>
            <a:endParaRPr lang="fr-FR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/>
            <a:endParaRPr lang="fr-FR" dirty="0" smtClean="0"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NHRI</a:t>
            </a:r>
            <a:r>
              <a:rPr lang="en-US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အရည္အေသြးသတ္မွတ္ျခင္း လုပ္ငန္း</a:t>
            </a:r>
            <a:endParaRPr lang="fr-FR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445125"/>
          </a:xfrm>
        </p:spPr>
        <p:txBody>
          <a:bodyPr/>
          <a:lstStyle/>
          <a:p>
            <a:pPr eaLnBrk="1" hangingPunct="1">
              <a:buSzPct val="105000"/>
              <a:buFontTx/>
              <a:buChar char="•"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ကာကြယ္ေစာင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ေရွာက္ေရးဆိုင္ရာ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ိုင္ငံလံုးဆိုင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ရာအဖြဲ႔အစည္းမ်ားအတြက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ႏ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ိုင္ငံတကာညႇိ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ိင္းေရးေကာ္မတီ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ICC က NHRI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မ်ားကို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 “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အရည္အေသြးသတ္မွတ္ခ်က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္”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ထုတ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ပန္ေပးသည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</a:pPr>
            <a:endParaRPr lang="en-US" sz="1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fr-FR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အရည္အေသြးသတ္မွတ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fr-FR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ဆိုသည္မွာ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အဝကိုက္ညီေၾကာင္း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တရားဝင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အသိအမွတ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ပဳခ်က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ျ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ဖစ္သည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</a:t>
            </a:r>
          </a:p>
          <a:p>
            <a:pPr eaLnBrk="1" hangingPunct="1">
              <a:buSzPct val="105000"/>
              <a:buFontTx/>
              <a:buNone/>
            </a:pPr>
            <a:endParaRPr lang="en-US" sz="1000" b="1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အရည္အေသြးသတ္မွတ္ခ်က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အဆင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အတန္းမွာ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--</a:t>
            </a:r>
          </a:p>
          <a:p>
            <a:pPr lvl="1" eaLnBrk="1" hangingPunct="1">
              <a:buSzPct val="105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အဝကိုက္ညီလ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ွ်င္ = က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အဆင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</a:p>
          <a:p>
            <a:pPr lvl="1" eaLnBrk="1" hangingPunct="1">
              <a:buSzPct val="105000"/>
              <a:buFontTx/>
              <a:buChar char="•"/>
            </a:pP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တစိတ္တပိုင္းကိုက္ညီလ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ွ်င္ = ခ </a:t>
            </a:r>
            <a:r>
              <a:rPr lang="en-US" sz="2000" dirty="0" err="1" smtClean="0">
                <a:latin typeface="Zawgyi-One" pitchFamily="18" charset="2"/>
                <a:cs typeface="Zawgyi-One" pitchFamily="18" charset="2"/>
              </a:rPr>
              <a:t>အဆင</a:t>
            </a:r>
            <a:r>
              <a:rPr lang="en-US" sz="2000" dirty="0" smtClean="0">
                <a:latin typeface="Zawgyi-One" pitchFamily="18" charset="2"/>
                <a:cs typeface="Zawgyi-One" pitchFamily="18" charset="2"/>
              </a:rPr>
              <a:t>့္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>
              <a:latin typeface="Zawgyi-One" pitchFamily="18" charset="2"/>
              <a:cs typeface="Zawgyi-One" pitchFamily="18" charset="2"/>
            </a:endParaRPr>
          </a:p>
          <a:p>
            <a:pPr eaLnBrk="1" hangingPunct="1">
              <a:buSzPct val="105000"/>
              <a:buFontTx/>
              <a:buChar char="•"/>
            </a:pP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အရည္အေသြးသတ္မွတ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ခင္းျဖင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fr-FR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ကုလသမဂၢလူ႔အခြင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fr-FR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အေရး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ေကာင္စီ</a:t>
            </a:r>
            <a:r>
              <a:rPr lang="fr-FR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၊ 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ICC ႏွင့္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အျခားကုလေအဂ်င္စီမ်ား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၏ 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ေဆြးေ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ႏြ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းပြဲ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လုပ္ငန္းမ်ားတြင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ပါဝင္ေဆာင္ရြက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4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ိုင္ဖို</a:t>
            </a:r>
            <a:r>
              <a:rPr lang="en-US" sz="24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႔ 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လမ္းပြင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dirty="0" err="1" smtClean="0">
                <a:latin typeface="Zawgyi-One" pitchFamily="18" charset="2"/>
                <a:cs typeface="Zawgyi-One" pitchFamily="18" charset="2"/>
              </a:rPr>
              <a:t>သြားေစသည</a:t>
            </a:r>
            <a:r>
              <a:rPr lang="en-US" sz="24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en-US" sz="2400" dirty="0" smtClean="0">
              <a:solidFill>
                <a:srgbClr val="FF0000"/>
              </a:solidFill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fr-FR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«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fr-FR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»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၏ 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အနိမ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ဆံုးစံသတ္မွတ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ခ်က္မ်ားမွာ</a:t>
            </a:r>
            <a:r>
              <a:rPr lang="en-US" sz="4000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4000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ဘာေတြလဲ</a:t>
            </a:r>
            <a:endParaRPr lang="fr-FR" sz="4000" dirty="0" smtClean="0">
              <a:latin typeface="Zawgyi-One" pitchFamily="18" charset="2"/>
              <a:cs typeface="Zawgyi-One" pitchFamily="18" charset="2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511259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fr-FR" sz="2800" dirty="0" smtClean="0">
                <a:latin typeface="Zawgyi-One" pitchFamily="18" charset="2"/>
                <a:cs typeface="Zawgyi-One" pitchFamily="18" charset="2"/>
              </a:rPr>
              <a:t>	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မ်ားအေနျဖင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ရာ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န္းျပည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လႈပ္ရွားလည္ပတ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္ႏ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ိုင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ရန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အဓိကစံသတ္မွတ္ခ်က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၆ </a:t>
            </a:r>
            <a:r>
              <a:rPr lang="en-US" sz="2800" b="1" dirty="0" err="1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ခ်က</a:t>
            </a:r>
            <a:r>
              <a:rPr lang="en-US" sz="2800" b="1" dirty="0" smtClean="0">
                <a:solidFill>
                  <a:srgbClr val="FF0000"/>
                </a:solidFill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ကိုက္ညီရမည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ဟု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ပါရီမူမ်ားက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သတ္မွတ္ထားသည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္--</a:t>
            </a:r>
            <a:endParaRPr lang="fr-FR" sz="2800" dirty="0" smtClean="0">
              <a:latin typeface="Zawgyi-One" pitchFamily="18" charset="2"/>
              <a:cs typeface="Zawgyi-One" pitchFamily="18" charset="2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endParaRPr lang="fr-FR" sz="2800" dirty="0" smtClean="0">
              <a:latin typeface="Zawgyi-One" pitchFamily="18" charset="2"/>
              <a:cs typeface="Zawgyi-One" pitchFamily="18" charset="2"/>
            </a:endParaRPr>
          </a:p>
          <a:p>
            <a:pPr marL="914400" lvl="1" indent="-457200" eaLnBrk="1" hangingPunct="1">
              <a:buClr>
                <a:srgbClr val="FFCC00"/>
              </a:buClr>
              <a:buSzPct val="105000"/>
              <a:buFont typeface="Wingdings" pitchFamily="2" charset="2"/>
              <a:buAutoNum type="arabicParenR"/>
            </a:pP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အျပည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ပည္ဆုိင္ရာ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လူ႔အခြင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အေရးစံ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ႏႈ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န္းမ်ားအေပ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ၚ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အေျခခံ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သည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က်ယ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ပန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္႔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ေသာအခြင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အာဏာ</a:t>
            </a:r>
            <a:endParaRPr lang="en-US" sz="2400" b="1" dirty="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  <a:p>
            <a:pPr marL="914400" lvl="1" indent="-457200" eaLnBrk="1" hangingPunct="1">
              <a:buClr>
                <a:srgbClr val="FFCC00"/>
              </a:buClr>
              <a:buSzPct val="105000"/>
              <a:buFont typeface="Wingdings" pitchFamily="2" charset="2"/>
              <a:buAutoNum type="arabicParenR"/>
            </a:pP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အစိုးရ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ႏွင့္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လြတ္ကင္းစြာ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ပ္စီမံမ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</a:p>
          <a:p>
            <a:pPr marL="914400" lvl="1" indent="-457200" eaLnBrk="1" hangingPunct="1">
              <a:buClr>
                <a:srgbClr val="FFCC00"/>
              </a:buClr>
              <a:buSzPct val="105000"/>
              <a:buFont typeface="Wingdings" pitchFamily="2" charset="2"/>
              <a:buAutoNum type="arabicParenR"/>
            </a:pP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</a:p>
          <a:p>
            <a:pPr marL="914400" lvl="1" indent="-457200" eaLnBrk="1" hangingPunct="1">
              <a:buClr>
                <a:srgbClr val="FFCC00"/>
              </a:buClr>
              <a:buSzPct val="105000"/>
              <a:buFont typeface="Wingdings" pitchFamily="2" charset="2"/>
              <a:buAutoNum type="arabicParenR"/>
            </a:pP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အလႊာစံုစနစ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</a:t>
            </a:r>
          </a:p>
          <a:p>
            <a:pPr marL="914400" lvl="1" indent="-457200" eaLnBrk="1" hangingPunct="1">
              <a:buClr>
                <a:srgbClr val="FFCC00"/>
              </a:buClr>
              <a:buSzPct val="105000"/>
              <a:buFont typeface="Wingdings" pitchFamily="2" charset="2"/>
              <a:buAutoNum type="arabicParenR"/>
            </a:pP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လံုေလာက္သည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ရင္းျမစ္မ်ား</a:t>
            </a:r>
            <a:endParaRPr lang="en-US" sz="2400" b="1" dirty="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  <a:p>
            <a:pPr marL="914400" lvl="1" indent="-457200" eaLnBrk="1" hangingPunct="1">
              <a:buClr>
                <a:srgbClr val="FFCC00"/>
              </a:buClr>
              <a:buSzPct val="105000"/>
              <a:buFont typeface="Wingdings" pitchFamily="2" charset="2"/>
              <a:buAutoNum type="arabicParenR"/>
            </a:pP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လံုေလာက္သည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 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စံုစမ္းစစ္ေဆးခြင</a:t>
            </a:r>
            <a:r>
              <a:rPr lang="en-US" sz="2400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400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အာဏာ</a:t>
            </a:r>
            <a:endParaRPr lang="fr-FR" sz="2800" b="1" dirty="0" smtClean="0">
              <a:solidFill>
                <a:srgbClr val="FFCC00"/>
              </a:solidFill>
              <a:latin typeface="Zawgyi-One" pitchFamily="18" charset="2"/>
              <a:cs typeface="Zawgyi-One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>
                <a:solidFill>
                  <a:srgbClr val="FFCC00"/>
                </a:solidFill>
                <a:latin typeface="Calibri" pitchFamily="34" charset="0"/>
              </a:rPr>
              <a:t>NHRI 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အကဲျဖတ</a:t>
            </a:r>
            <a:r>
              <a:rPr lang="en-US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္ျ</a:t>
            </a:r>
            <a:r>
              <a:rPr lang="en-US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ခင္း</a:t>
            </a:r>
            <a:r>
              <a:rPr lang="fr-FR" dirty="0" smtClean="0"/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06916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fr-FR" sz="2800" dirty="0" smtClean="0">
                <a:latin typeface="Calibri" pitchFamily="34" charset="0"/>
              </a:rPr>
              <a:t>	</a:t>
            </a:r>
            <a:r>
              <a:rPr lang="en-US" sz="2800" dirty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NHRI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တခုသည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fr-FR" sz="2800" dirty="0" smtClean="0">
                <a:latin typeface="Calibri" pitchFamily="34" charset="0"/>
              </a:rPr>
              <a:t>«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ပါရီမူမ်ား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fr-FR" sz="2800" dirty="0">
                <a:latin typeface="Calibri" pitchFamily="34" charset="0"/>
              </a:rPr>
              <a:t>» 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၏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စံသတ္မွတ္ခ်က္မ်ား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ႏွင့္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စည္းကမ္းခ်က္မ်ားကို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ကိုက္ညီျခင္းရွိမရိ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ွ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အကဲျဖတ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ႏ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ိုင္ရန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 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ေအာက္ပါကိစၥရပ္မ်ားကို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 ၾ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ကည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sz="2800" dirty="0" err="1" smtClean="0">
                <a:latin typeface="Zawgyi-One" pitchFamily="18" charset="2"/>
                <a:cs typeface="Zawgyi-One" pitchFamily="18" charset="2"/>
              </a:rPr>
              <a:t>ဖို႔လိုသည</a:t>
            </a:r>
            <a:r>
              <a:rPr lang="en-US" sz="2800" dirty="0" smtClean="0">
                <a:latin typeface="Zawgyi-One" pitchFamily="18" charset="2"/>
                <a:cs typeface="Zawgyi-One" pitchFamily="18" charset="2"/>
              </a:rPr>
              <a:t>္</a:t>
            </a:r>
            <a:endParaRPr lang="fr-FR" sz="28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800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NHRI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အခြင</a:t>
            </a:r>
            <a:r>
              <a:rPr lang="en-US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အာဏာ</a:t>
            </a:r>
            <a:r>
              <a:rPr lang="en-US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endParaRPr lang="fr-FR" b="1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NHRI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ဆံုးျဖတ္စီရင္ပိုင္ခြင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့္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အဝန္းအဝိုင္း</a:t>
            </a:r>
            <a:endParaRPr lang="fr-FR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NHRI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တာဝန္ဝတၱရားမ်ား</a:t>
            </a:r>
            <a:endParaRPr lang="fr-FR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NHRI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လုပ္ကိုင္ပံုနည္းနာမ်ား</a:t>
            </a:r>
            <a:endParaRPr lang="fr-FR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NHRI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dirty="0" err="1" smtClean="0">
                <a:latin typeface="Zawgyi-One" pitchFamily="18" charset="2"/>
                <a:cs typeface="Zawgyi-One" pitchFamily="18" charset="2"/>
              </a:rPr>
              <a:t>ဖြဲ႔စည္းမ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ႈႏွင့္ </a:t>
            </a:r>
            <a:r>
              <a:rPr lang="en-US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အလႊာစံုစနစ</a:t>
            </a:r>
            <a:r>
              <a:rPr lang="en-US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္</a:t>
            </a:r>
            <a:endParaRPr lang="fr-FR" b="1" dirty="0" smtClean="0">
              <a:latin typeface="Calibri" pitchFamily="34" charset="0"/>
            </a:endParaRPr>
          </a:p>
          <a:p>
            <a:pPr lvl="1" eaLnBrk="1" hangingPunct="1">
              <a:buClr>
                <a:srgbClr val="FFCC00"/>
              </a:buClr>
              <a:buSzPct val="105000"/>
              <a:buFontTx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NHRI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၏ </a:t>
            </a:r>
            <a:r>
              <a:rPr lang="en-US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ကိုယ္ပိုင္အုပ္ခ</a:t>
            </a:r>
            <a:r>
              <a:rPr lang="en-US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်ဳ</a:t>
            </a:r>
            <a:r>
              <a:rPr lang="en-US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ပ္စီမံေရး</a:t>
            </a:r>
            <a:r>
              <a:rPr lang="en-US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 </a:t>
            </a:r>
            <a:r>
              <a:rPr lang="en-US" dirty="0" smtClean="0">
                <a:latin typeface="Zawgyi-One" pitchFamily="18" charset="2"/>
                <a:cs typeface="Zawgyi-One" pitchFamily="18" charset="2"/>
              </a:rPr>
              <a:t>ႏွင့္ </a:t>
            </a:r>
            <a:r>
              <a:rPr lang="en-US" b="1" dirty="0" err="1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လြတ္လပ္မ</a:t>
            </a:r>
            <a:r>
              <a:rPr lang="en-US" b="1" dirty="0" smtClean="0">
                <a:solidFill>
                  <a:srgbClr val="FFCC00"/>
                </a:solidFill>
                <a:latin typeface="Zawgyi-One" pitchFamily="18" charset="2"/>
                <a:cs typeface="Zawgyi-One" pitchFamily="18" charset="2"/>
              </a:rPr>
              <a:t>ႈ</a:t>
            </a:r>
            <a:endParaRPr lang="fr-FR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isseau">
  <a:themeElements>
    <a:clrScheme name="Ruisseau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Ruisseau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isseau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isseau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isseau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2036</TotalTime>
  <Words>5929</Words>
  <Application>Microsoft Office PowerPoint</Application>
  <PresentationFormat>On-screen Show (4:3)</PresentationFormat>
  <Paragraphs>206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Ruisseau</vt:lpstr>
      <vt:lpstr>ႏိုင္ငံလံုးဆုိင္ရာလူ႔အခြင့္အေရးဌာနမ်ား ႏွင့္ ပါရီအေျခခံမူမ်ား</vt:lpstr>
      <vt:lpstr>ႏိုင္ငံလံုးဆုိင္ရာလူ႔အခြင့္အေရးဌာန NHRI ဆိုတာ ဘာလဲ</vt:lpstr>
      <vt:lpstr>NHRI ကို ဘယ္ပံုစံလုပ္ႏိုင္သလဲ</vt:lpstr>
      <vt:lpstr>အမ်ဳိးသားလူ႔အခြင့္အေရးေကာ္မရွင္မ်ား (NHRC) ဆိုတာ ဘာေတြလဲ </vt:lpstr>
      <vt:lpstr>«ပါရီမူ » ဆိုတာ ဘာလဲ</vt:lpstr>
      <vt:lpstr>«ပါရီမူမ်ား » ဘာေၾကာင့္ အေရးႀကီးသနည္း</vt:lpstr>
      <vt:lpstr>NHRI အရည္အေသြးသတ္မွတ္ျခင္း လုပ္ငန္း</vt:lpstr>
      <vt:lpstr>«ပါရီမူမ်ား » ၏ အနိမ့္ဆံုးစံသတ္မွတ္ ခ်က္မ်ားမွာ ဘာေတြလဲ</vt:lpstr>
      <vt:lpstr>NHRI ကို အကဲျဖတ္ျခင္း </vt:lpstr>
      <vt:lpstr>NHRI ၏ အခြင့္အာဏာ </vt:lpstr>
      <vt:lpstr>NHRI ၏ ဆံုးျဖတ္စီရင္ပိုင္ခြင့္ အဝန္းအဝိုင္း NHRI တခု၏ အခြင့္အာဏာ အတိုင္းအတာသည္ ယင္း၏ ဆံုးျဖတ္စီရင္ပိုင္ခြင့္ အဝန္းအဝိုင္းႏွင့္ တာဝန္ဝတၱရားမ်ား အေပၚမူတည္ေနသည္</vt:lpstr>
      <vt:lpstr>NHRI ၏ ဆံုးျဖတ္စီရင္ပိုင္ခြင့္ အဝန္းအဝိုင္း</vt:lpstr>
      <vt:lpstr>NHRI ၏ တာဝန္ဝတၱရားမ်ား</vt:lpstr>
      <vt:lpstr>တာဝန္ဝတၱရားမ်ားထဲ ပါသင့္သည္မွာ</vt:lpstr>
      <vt:lpstr>တာဝန္ဝတၱရားမ်ားထဲ ပါသင့္သည္မွာ</vt:lpstr>
      <vt:lpstr>လုပ္ငန္းနည္းနာမ်ား</vt:lpstr>
      <vt:lpstr>ဖြဲ႔စည္းမႈႏွင့္ အလႊာစံုစနစ္ </vt:lpstr>
      <vt:lpstr>ဖြဲ႔စည္းမႈႏွင့္ အလႊာစံုစနစ္</vt:lpstr>
      <vt:lpstr>ကိုယ္ပိုင္အုပ္ခ်ဳပ္စီမံေရး ႏွင့္ လြတ္လပ္မႈ ဥပေဒအရ တရားဝင္သည့္ ကိုယ္ပိုင္အုပ္ခ်ဳပ္ေရး</vt:lpstr>
      <vt:lpstr>ကိုယ္ပိုင္အုပ္ခ်ဳပ္စီမံေရး ႏွင့္ လြတ္လပ္မႈ  လုပ္ငန္းပိုင္း ကိုယ္ပိုင္အုပ္ခ်ဳပ္စီမံေရး </vt:lpstr>
      <vt:lpstr>ကိုယ္ပိုင္အုပ္ခ်ဳပ္စီမံေရး ႏွင့္ လြတ္လပ္မႈ ဘ႑ာေရးအရ ကိုယ္ပိုင္အုပ္ခ်ဳပ္စီမံေရး</vt:lpstr>
      <vt:lpstr>ကိုယ္ပိုင္အုပ္ခ်ဳပ္စီမံေရး ႏွင့္ လြတ္လပ္မႈ  ခန္႔အပ္မႈႏွင့္ ထုတ္ပယ္မႈလုပ္ထံုးလုပ္နည္းမ်ားအရ </vt:lpstr>
      <vt:lpstr>ကိုယ္ပိုင္အုပ္ခ်ဳပ္စီမံေရး ႏွင့္ လြတ္လပ္မႈ  အထူးခံစားခြင့္မ်ား ႏွင့္ ကင္းလြတ္ခြင့္မ်ားအရ </vt:lpstr>
      <vt:lpstr>အေျခအေနတခုခ်င္းဆိုင္ရာ တုိင္ၾကားမႈမ်ား လက္ခံႏိုင္ စြမ္းႏွင့္ ပတ္သက္၍ NHRI ႏွင့္ဆိုင္ေသာမူမ်ား </vt:lpstr>
      <vt:lpstr>အေျခအေနတခုခ်င္းဆိုင္ရာ တုိင္ၾကားမႈမ်ား လက္ခံႏိုင္ စြမ္းႏွင့္ ပတ္သက္၍ NHRI ႏွင့္ဆိုင္ေသာမူမ်ား</vt:lpstr>
      <vt:lpstr>ေနာက္ထပ္သိရွိလိုပါက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Human Rights Commission</dc:title>
  <dc:creator>Elise Tillet</dc:creator>
  <cp:lastModifiedBy>Elise</cp:lastModifiedBy>
  <cp:revision>164</cp:revision>
  <dcterms:created xsi:type="dcterms:W3CDTF">2012-03-15T04:07:01Z</dcterms:created>
  <dcterms:modified xsi:type="dcterms:W3CDTF">2012-07-20T05:47:37Z</dcterms:modified>
</cp:coreProperties>
</file>